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2E28A-30E9-40B9-B7A3-2B438759903C}" v="5" dt="2021-05-07T11:44:56.4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González-Barcia Horcajada" userId="6f72d2db-dd5b-4d6d-9ea5-ab51dd14515e" providerId="ADAL" clId="{10B2E28A-30E9-40B9-B7A3-2B438759903C}"/>
    <pc:docChg chg="modSld">
      <pc:chgData name="Beatriz González-Barcia Horcajada" userId="6f72d2db-dd5b-4d6d-9ea5-ab51dd14515e" providerId="ADAL" clId="{10B2E28A-30E9-40B9-B7A3-2B438759903C}" dt="2021-05-07T11:44:56.419" v="29"/>
      <pc:docMkLst>
        <pc:docMk/>
      </pc:docMkLst>
      <pc:sldChg chg="modTransition">
        <pc:chgData name="Beatriz González-Barcia Horcajada" userId="6f72d2db-dd5b-4d6d-9ea5-ab51dd14515e" providerId="ADAL" clId="{10B2E28A-30E9-40B9-B7A3-2B438759903C}" dt="2021-05-07T11:26:00.388" v="0"/>
        <pc:sldMkLst>
          <pc:docMk/>
          <pc:sldMk cId="0" sldId="257"/>
        </pc:sldMkLst>
      </pc:sldChg>
      <pc:sldChg chg="addSp modSp mod">
        <pc:chgData name="Beatriz González-Barcia Horcajada" userId="6f72d2db-dd5b-4d6d-9ea5-ab51dd14515e" providerId="ADAL" clId="{10B2E28A-30E9-40B9-B7A3-2B438759903C}" dt="2021-05-07T11:34:50.172" v="23" actId="20577"/>
        <pc:sldMkLst>
          <pc:docMk/>
          <pc:sldMk cId="0" sldId="281"/>
        </pc:sldMkLst>
        <pc:spChg chg="mod">
          <ac:chgData name="Beatriz González-Barcia Horcajada" userId="6f72d2db-dd5b-4d6d-9ea5-ab51dd14515e" providerId="ADAL" clId="{10B2E28A-30E9-40B9-B7A3-2B438759903C}" dt="2021-05-07T11:34:10.435" v="18" actId="1076"/>
          <ac:spMkLst>
            <pc:docMk/>
            <pc:sldMk cId="0" sldId="281"/>
            <ac:spMk id="2" creationId="{00000000-0000-0000-0000-000000000000}"/>
          </ac:spMkLst>
        </pc:spChg>
        <pc:spChg chg="add mod">
          <ac:chgData name="Beatriz González-Barcia Horcajada" userId="6f72d2db-dd5b-4d6d-9ea5-ab51dd14515e" providerId="ADAL" clId="{10B2E28A-30E9-40B9-B7A3-2B438759903C}" dt="2021-05-07T11:34:50.172" v="23" actId="20577"/>
          <ac:spMkLst>
            <pc:docMk/>
            <pc:sldMk cId="0" sldId="281"/>
            <ac:spMk id="8" creationId="{5634CD0C-EC47-4643-A146-8F6B78FA9587}"/>
          </ac:spMkLst>
        </pc:spChg>
        <pc:spChg chg="add mod">
          <ac:chgData name="Beatriz González-Barcia Horcajada" userId="6f72d2db-dd5b-4d6d-9ea5-ab51dd14515e" providerId="ADAL" clId="{10B2E28A-30E9-40B9-B7A3-2B438759903C}" dt="2021-05-07T11:34:23.333" v="20" actId="1076"/>
          <ac:spMkLst>
            <pc:docMk/>
            <pc:sldMk cId="0" sldId="281"/>
            <ac:spMk id="9" creationId="{EB584DC9-BF9C-4547-8B2F-7B211E696C69}"/>
          </ac:spMkLst>
        </pc:spChg>
      </pc:sldChg>
      <pc:sldChg chg="addSp modSp mod">
        <pc:chgData name="Beatriz González-Barcia Horcajada" userId="6f72d2db-dd5b-4d6d-9ea5-ab51dd14515e" providerId="ADAL" clId="{10B2E28A-30E9-40B9-B7A3-2B438759903C}" dt="2021-05-07T11:44:56.419" v="29"/>
        <pc:sldMkLst>
          <pc:docMk/>
          <pc:sldMk cId="0" sldId="286"/>
        </pc:sldMkLst>
        <pc:spChg chg="add mod">
          <ac:chgData name="Beatriz González-Barcia Horcajada" userId="6f72d2db-dd5b-4d6d-9ea5-ab51dd14515e" providerId="ADAL" clId="{10B2E28A-30E9-40B9-B7A3-2B438759903C}" dt="2021-05-07T11:44:56.419" v="29"/>
          <ac:spMkLst>
            <pc:docMk/>
            <pc:sldMk cId="0" sldId="286"/>
            <ac:spMk id="7" creationId="{52AB1A63-3987-4DA0-91CF-B4FD3DA89F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2941-B604-4FD2-99F2-26191B0B22B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5130C-C249-44C6-B368-0D8CB2A06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3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130C-C249-44C6-B368-0D8CB2A065FB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01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5123" y="245491"/>
            <a:ext cx="6413753" cy="48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 u="heavy">
                <a:solidFill>
                  <a:srgbClr val="0096A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 u="heavy">
                <a:solidFill>
                  <a:srgbClr val="000D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 u="heavy">
                <a:solidFill>
                  <a:srgbClr val="000D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 u="heavy">
                <a:solidFill>
                  <a:srgbClr val="000D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953" y="347598"/>
            <a:ext cx="9169907" cy="48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 u="heavy">
                <a:solidFill>
                  <a:srgbClr val="000D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5009" y="1111376"/>
            <a:ext cx="751398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3m.es/pruebasacceso/instrucciones-para-exam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c3m.es/grado/admision/solicitud/ponderaciones-materia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3m.es/pruebasacceso/ejemplo-calculo-nota-admis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hyperlink" Target="https://www.uc3m.es/pruebasacceso/ejemplo-calculo-nota-admis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pruebasacceso/publicacion-calificaciones%2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3m.es/pruebasacceso/proceso-reclamacion" TargetMode="External"/><Relationship Id="rId7" Type="http://schemas.openxmlformats.org/officeDocument/2006/relationships/hyperlink" Target="https://www.uc3m.es/pruebasacceso/publicacion-calificacion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gma.uc3m.es/cosmos/Controlador/?apl=Uninavs&amp;gu=PAU&amp;idNav=inicio&amp;NuevaSesionUsuario=true&amp;NombreUsuarioAlumno=ALUSPAU&amp;servicio=SPAU&amp;ambito=MENU" TargetMode="External"/><Relationship Id="rId5" Type="http://schemas.openxmlformats.org/officeDocument/2006/relationships/hyperlink" Target="https://sigma.uc3m.es/pau/registroAlumnos/registroAlumno?entradaPublica=true&amp;pais=ES&amp;idioma=es" TargetMode="Externa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3m.es/pruebasacceso/instrucciones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www.uc3m.es/ss/Satellite/evau/es/TextoMixta/1371300965158/Preguntas_mas_frecuentes_sobre_la_Ev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3m.es/pruebasacceso/adaptaciones-evau" TargetMode="External"/><Relationship Id="rId5" Type="http://schemas.openxmlformats.org/officeDocument/2006/relationships/hyperlink" Target="https://www.uc3m.es/pruebasacceso/instrucciones-para-examen" TargetMode="External"/><Relationship Id="rId4" Type="http://schemas.openxmlformats.org/officeDocument/2006/relationships/hyperlink" Target="https://www.uc3m.es/pruebasacceso/mi-aula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pruebasacceso/calendario-horarios-prueba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grado/admision/solicitud/preinscripc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grado/admision/solicitud/preinscripcio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grado/estudio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grado/admision/solicitud/matricula/precios-matricul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uc3m.es/grado/informacion-practica/becas-ayudas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estudios/ayudas-becas-grados/ministerio-educac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ss/Satellite/ApoyoEstudiante/es/TextoDosColumnas/1371246106534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estudios/ayudas-becas-para-grado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pruebasacceso/instrucciones-para-exam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pruebasacceso/modelos-examene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secundaria/puertasabiertasonline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3m.es/grado/contact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uc3m.es/pruebasacceso/modelos-examen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5933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4534" y="4577537"/>
            <a:ext cx="7104380" cy="15081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-1270" algn="ctr">
              <a:lnSpc>
                <a:spcPct val="101600"/>
              </a:lnSpc>
              <a:spcBef>
                <a:spcPts val="45"/>
              </a:spcBef>
            </a:pPr>
            <a:r>
              <a:rPr sz="3600" b="1" spc="-5" dirty="0">
                <a:solidFill>
                  <a:srgbClr val="000D77"/>
                </a:solidFill>
                <a:latin typeface="Trebuchet MS"/>
                <a:cs typeface="Trebuchet MS"/>
              </a:rPr>
              <a:t>Universidad Carlos </a:t>
            </a:r>
            <a:r>
              <a:rPr sz="3600" b="1" dirty="0">
                <a:solidFill>
                  <a:srgbClr val="000D77"/>
                </a:solidFill>
                <a:latin typeface="Trebuchet MS"/>
                <a:cs typeface="Trebuchet MS"/>
              </a:rPr>
              <a:t>III </a:t>
            </a:r>
            <a:r>
              <a:rPr sz="3600" b="1" spc="5" dirty="0">
                <a:solidFill>
                  <a:srgbClr val="000D77"/>
                </a:solidFill>
                <a:latin typeface="Trebuchet MS"/>
                <a:cs typeface="Trebuchet MS"/>
              </a:rPr>
              <a:t>de </a:t>
            </a:r>
            <a:r>
              <a:rPr sz="3600" b="1" dirty="0">
                <a:solidFill>
                  <a:srgbClr val="000D77"/>
                </a:solidFill>
                <a:latin typeface="Trebuchet MS"/>
                <a:cs typeface="Trebuchet MS"/>
              </a:rPr>
              <a:t>Madrid </a:t>
            </a:r>
            <a:r>
              <a:rPr sz="3600" b="1" spc="5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800000"/>
                </a:solidFill>
                <a:latin typeface="Trebuchet MS"/>
                <a:cs typeface="Trebuchet MS"/>
              </a:rPr>
              <a:t>Jornadas</a:t>
            </a:r>
            <a:r>
              <a:rPr sz="3000" b="1" spc="-45" dirty="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800000"/>
                </a:solidFill>
                <a:latin typeface="Trebuchet MS"/>
                <a:cs typeface="Trebuchet MS"/>
              </a:rPr>
              <a:t>de</a:t>
            </a:r>
            <a:r>
              <a:rPr sz="3000" b="1" spc="-20" dirty="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3000" b="1" spc="-5" dirty="0">
                <a:solidFill>
                  <a:srgbClr val="800000"/>
                </a:solidFill>
                <a:latin typeface="Trebuchet MS"/>
                <a:cs typeface="Trebuchet MS"/>
              </a:rPr>
              <a:t>Orientación</a:t>
            </a:r>
            <a:r>
              <a:rPr sz="3000" b="1" spc="-40" dirty="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800000"/>
                </a:solidFill>
                <a:latin typeface="Trebuchet MS"/>
                <a:cs typeface="Trebuchet MS"/>
              </a:rPr>
              <a:t>Universitaria</a:t>
            </a:r>
            <a:r>
              <a:rPr sz="3000" b="1" spc="-65" dirty="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800000"/>
                </a:solidFill>
                <a:latin typeface="Trebuchet MS"/>
                <a:cs typeface="Trebuchet MS"/>
              </a:rPr>
              <a:t>y </a:t>
            </a:r>
            <a:r>
              <a:rPr sz="3000" b="1" spc="-890" dirty="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800000"/>
                </a:solidFill>
                <a:latin typeface="Trebuchet MS"/>
                <a:cs typeface="Trebuchet MS"/>
              </a:rPr>
              <a:t>Profesional</a:t>
            </a:r>
            <a:r>
              <a:rPr sz="3000" b="1" spc="-45" dirty="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800000"/>
                </a:solidFill>
                <a:latin typeface="Trebuchet MS"/>
                <a:cs typeface="Trebuchet MS"/>
              </a:rPr>
              <a:t>2021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8272" y="6097523"/>
            <a:ext cx="3267455" cy="297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522" y="245491"/>
            <a:ext cx="4145279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dirty="0">
                <a:solidFill>
                  <a:srgbClr val="000D77"/>
                </a:solidFill>
                <a:latin typeface="Trebuchet MS"/>
                <a:cs typeface="Trebuchet MS"/>
              </a:rPr>
              <a:t>Cuadernillo</a:t>
            </a:r>
            <a:r>
              <a:rPr sz="3000" b="1" spc="-85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de</a:t>
            </a:r>
            <a:r>
              <a:rPr sz="3000" b="1" spc="-6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examen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17091"/>
            <a:ext cx="9143999" cy="49347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542" y="1840229"/>
            <a:ext cx="4975860" cy="1323340"/>
          </a:xfrm>
          <a:prstGeom prst="rect">
            <a:avLst/>
          </a:prstGeom>
          <a:ln w="22859">
            <a:solidFill>
              <a:srgbClr val="EC7C30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marL="90170" marR="475615">
              <a:lnSpc>
                <a:spcPts val="4860"/>
              </a:lnSpc>
              <a:spcBef>
                <a:spcPts val="115"/>
              </a:spcBef>
            </a:pPr>
            <a:r>
              <a:rPr sz="4000" b="0" u="none" spc="-5" dirty="0">
                <a:solidFill>
                  <a:srgbClr val="000D7A"/>
                </a:solidFill>
                <a:latin typeface="Gill Sans MT"/>
                <a:cs typeface="Gill Sans MT"/>
              </a:rPr>
              <a:t>Espacio</a:t>
            </a:r>
            <a:r>
              <a:rPr sz="4000" b="0" u="none" spc="-20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000" b="0" u="none" dirty="0">
                <a:solidFill>
                  <a:srgbClr val="000D7A"/>
                </a:solidFill>
                <a:latin typeface="Gill Sans MT"/>
                <a:cs typeface="Gill Sans MT"/>
              </a:rPr>
              <a:t>que</a:t>
            </a:r>
            <a:r>
              <a:rPr sz="4000" b="0" u="none" spc="-35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000" b="0" u="none" spc="-5" dirty="0">
                <a:solidFill>
                  <a:srgbClr val="000D7A"/>
                </a:solidFill>
                <a:latin typeface="Gill Sans MT"/>
                <a:cs typeface="Gill Sans MT"/>
              </a:rPr>
              <a:t>se</a:t>
            </a:r>
            <a:r>
              <a:rPr sz="4000" b="0" u="none" spc="-20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000" b="0" u="none" dirty="0">
                <a:solidFill>
                  <a:srgbClr val="000D7A"/>
                </a:solidFill>
                <a:latin typeface="Gill Sans MT"/>
                <a:cs typeface="Gill Sans MT"/>
              </a:rPr>
              <a:t>puede </a:t>
            </a:r>
            <a:r>
              <a:rPr sz="4000" b="0" u="none" spc="-1095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000" b="0" u="none" spc="-5" dirty="0">
                <a:solidFill>
                  <a:srgbClr val="000D7A"/>
                </a:solidFill>
                <a:latin typeface="Gill Sans MT"/>
                <a:cs typeface="Gill Sans MT"/>
              </a:rPr>
              <a:t>usar</a:t>
            </a:r>
            <a:r>
              <a:rPr sz="4000" b="0" u="none" spc="-25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000" b="0" u="none" dirty="0">
                <a:solidFill>
                  <a:srgbClr val="000D7A"/>
                </a:solidFill>
                <a:latin typeface="Gill Sans MT"/>
                <a:cs typeface="Gill Sans MT"/>
              </a:rPr>
              <a:t>como </a:t>
            </a:r>
            <a:r>
              <a:rPr sz="4000" b="0" u="none" spc="-5" dirty="0">
                <a:solidFill>
                  <a:srgbClr val="000D7A"/>
                </a:solidFill>
                <a:latin typeface="Gill Sans MT"/>
                <a:cs typeface="Gill Sans MT"/>
              </a:rPr>
              <a:t>borrador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2985" y="4953761"/>
            <a:ext cx="3314700" cy="708660"/>
          </a:xfrm>
          <a:prstGeom prst="rect">
            <a:avLst/>
          </a:prstGeom>
          <a:ln w="22859">
            <a:solidFill>
              <a:srgbClr val="EC7C3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"/>
              </a:spcBef>
            </a:pPr>
            <a:r>
              <a:rPr sz="4000" spc="-5" dirty="0">
                <a:solidFill>
                  <a:srgbClr val="000D7A"/>
                </a:solidFill>
                <a:latin typeface="Gill Sans MT"/>
                <a:cs typeface="Gill Sans MT"/>
              </a:rPr>
              <a:t>No</a:t>
            </a:r>
            <a:r>
              <a:rPr sz="4000" spc="-20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000" spc="-5" dirty="0">
                <a:solidFill>
                  <a:srgbClr val="000D7A"/>
                </a:solidFill>
                <a:latin typeface="Gill Sans MT"/>
                <a:cs typeface="Gill Sans MT"/>
              </a:rPr>
              <a:t>se</a:t>
            </a:r>
            <a:r>
              <a:rPr sz="4000" spc="-15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000" spc="-5" dirty="0">
                <a:solidFill>
                  <a:srgbClr val="000D7A"/>
                </a:solidFill>
                <a:latin typeface="Gill Sans MT"/>
                <a:cs typeface="Gill Sans MT"/>
              </a:rPr>
              <a:t>corrige</a:t>
            </a:r>
            <a:endParaRPr sz="4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522" y="288162"/>
            <a:ext cx="4145279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Cuadernillo</a:t>
            </a:r>
            <a:r>
              <a:rPr u="none" spc="-85" dirty="0"/>
              <a:t> </a:t>
            </a:r>
            <a:r>
              <a:rPr u="none" spc="5" dirty="0"/>
              <a:t>de</a:t>
            </a:r>
            <a:r>
              <a:rPr u="none" spc="-60" dirty="0"/>
              <a:t> </a:t>
            </a:r>
            <a:r>
              <a:rPr u="none" spc="5" dirty="0"/>
              <a:t>examen</a:t>
            </a:r>
          </a:p>
        </p:txBody>
      </p:sp>
      <p:sp>
        <p:nvSpPr>
          <p:cNvPr id="5" name="object 5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416" y="1087958"/>
            <a:ext cx="8326120" cy="339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Instrucciones: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Consulta</a:t>
            </a:r>
            <a:r>
              <a:rPr sz="2000" u="heavy" spc="-4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las</a:t>
            </a:r>
            <a:r>
              <a:rPr sz="2000" u="heavy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instrucciones</a:t>
            </a:r>
            <a:r>
              <a:rPr sz="2000" u="heavy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en</a:t>
            </a:r>
            <a:r>
              <a:rPr sz="2000" u="heavy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la</a:t>
            </a:r>
            <a:r>
              <a:rPr sz="2000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WEB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862965" indent="-343535">
              <a:lnSpc>
                <a:spcPct val="100000"/>
              </a:lnSpc>
              <a:spcBef>
                <a:spcPts val="1730"/>
              </a:spcBef>
              <a:buClr>
                <a:srgbClr val="000000"/>
              </a:buClr>
              <a:buSzPct val="120000"/>
              <a:buFont typeface="Courier New"/>
              <a:buChar char="o"/>
              <a:tabLst>
                <a:tab pos="863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Solo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cuadernillo</a:t>
            </a:r>
            <a:r>
              <a:rPr sz="2000" b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asignatura.</a:t>
            </a:r>
            <a:endParaRPr sz="2000">
              <a:latin typeface="Trebuchet MS"/>
              <a:cs typeface="Trebuchet MS"/>
            </a:endParaRPr>
          </a:p>
          <a:p>
            <a:pPr marL="862965" indent="-343535">
              <a:lnSpc>
                <a:spcPts val="2840"/>
              </a:lnSpc>
              <a:spcBef>
                <a:spcPts val="720"/>
              </a:spcBef>
              <a:buClr>
                <a:srgbClr val="000000"/>
              </a:buClr>
              <a:buSzPct val="120000"/>
              <a:buFont typeface="Courier New"/>
              <a:buChar char="o"/>
              <a:tabLst>
                <a:tab pos="863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caso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error,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entregará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nuevo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cuadernillo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romperá</a:t>
            </a:r>
            <a:endParaRPr sz="2000">
              <a:latin typeface="Trebuchet MS"/>
              <a:cs typeface="Trebuchet MS"/>
            </a:endParaRPr>
          </a:p>
          <a:p>
            <a:pPr marL="862965">
              <a:lnSpc>
                <a:spcPts val="236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inservible.</a:t>
            </a:r>
            <a:endParaRPr sz="2000">
              <a:latin typeface="Trebuchet MS"/>
              <a:cs typeface="Trebuchet MS"/>
            </a:endParaRPr>
          </a:p>
          <a:p>
            <a:pPr marL="862965" indent="-343535">
              <a:lnSpc>
                <a:spcPct val="100000"/>
              </a:lnSpc>
              <a:spcBef>
                <a:spcPts val="800"/>
              </a:spcBef>
              <a:buClr>
                <a:srgbClr val="CC0000"/>
              </a:buClr>
              <a:buSzPct val="120000"/>
              <a:buFont typeface="Courier New"/>
              <a:buChar char="o"/>
              <a:tabLst>
                <a:tab pos="863600" algn="l"/>
              </a:tabLst>
            </a:pP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20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escribir</a:t>
            </a:r>
            <a:r>
              <a:rPr sz="20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20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nombre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862965" indent="-34353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120000"/>
              <a:buFont typeface="Courier New"/>
              <a:buChar char="o"/>
              <a:tabLst>
                <a:tab pos="863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Poner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etiquetas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al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finalizar</a:t>
            </a:r>
            <a:r>
              <a:rPr sz="20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examen.</a:t>
            </a:r>
            <a:endParaRPr sz="2000">
              <a:latin typeface="Trebuchet MS"/>
              <a:cs typeface="Trebuchet MS"/>
            </a:endParaRPr>
          </a:p>
          <a:p>
            <a:pPr marL="862965" indent="-343535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buSzPct val="120000"/>
              <a:buFont typeface="Courier New"/>
              <a:buChar char="o"/>
              <a:tabLst>
                <a:tab pos="863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Comprobar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queda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bien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indicada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opción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elegida.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842" y="1306195"/>
            <a:ext cx="8288655" cy="3190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acceso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(CAU)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obtiene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sumando: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500">
              <a:latin typeface="Trebuchet MS"/>
              <a:cs typeface="Trebuchet MS"/>
            </a:endParaRPr>
          </a:p>
          <a:p>
            <a:pPr marL="1213485" marR="5080" indent="-312420" algn="just">
              <a:lnSpc>
                <a:spcPct val="125000"/>
              </a:lnSpc>
              <a:buClr>
                <a:srgbClr val="000000"/>
              </a:buClr>
              <a:buFont typeface="Segoe UI Symbol"/>
              <a:buChar char="✓"/>
              <a:tabLst>
                <a:tab pos="121412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40%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global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bloque</a:t>
            </a:r>
            <a:r>
              <a:rPr sz="2000" spc="5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obligatorio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obtenido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EvAU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,</a:t>
            </a:r>
            <a:r>
              <a:rPr sz="20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siempre</a:t>
            </a:r>
            <a:r>
              <a:rPr sz="2000" b="1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b="1" spc="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ésta</a:t>
            </a:r>
            <a:r>
              <a:rPr sz="2000" b="1" spc="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sea</a:t>
            </a:r>
            <a:r>
              <a:rPr sz="2000" b="1" spc="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mayor</a:t>
            </a:r>
            <a:r>
              <a:rPr sz="2000" b="1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b="1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igual</a:t>
            </a:r>
            <a:r>
              <a:rPr sz="2000" b="1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b="1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4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(NOTA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MEDIA</a:t>
            </a:r>
            <a:r>
              <a:rPr sz="20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LOS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4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EXÁMENES)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Segoe UI Symbol"/>
              <a:buChar char="✓"/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egoe UI Symbol"/>
              <a:buChar char="✓"/>
            </a:pPr>
            <a:endParaRPr sz="2150">
              <a:latin typeface="Trebuchet MS"/>
              <a:cs typeface="Trebuchet MS"/>
            </a:endParaRPr>
          </a:p>
          <a:p>
            <a:pPr marL="1213485" indent="-313055">
              <a:lnSpc>
                <a:spcPct val="100000"/>
              </a:lnSpc>
              <a:buClr>
                <a:srgbClr val="000000"/>
              </a:buClr>
              <a:buFont typeface="Segoe UI Symbol"/>
              <a:buChar char="✓"/>
              <a:tabLst>
                <a:tab pos="121412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60%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spc="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Final</a:t>
            </a:r>
            <a:r>
              <a:rPr sz="20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Bachillerato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tiene</a:t>
            </a:r>
            <a:r>
              <a:rPr sz="20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endParaRPr sz="2000">
              <a:latin typeface="Trebuchet MS"/>
              <a:cs typeface="Trebuchet MS"/>
            </a:endParaRPr>
          </a:p>
          <a:p>
            <a:pPr marL="1213485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estar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entre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10.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3556" y="245491"/>
            <a:ext cx="852297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Calificación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20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dirty="0"/>
              <a:t>prueba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acceso</a:t>
            </a:r>
            <a:r>
              <a:rPr u="none" spc="-45" dirty="0"/>
              <a:t> </a:t>
            </a:r>
            <a:r>
              <a:rPr u="none" spc="5" dirty="0"/>
              <a:t>Universidad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439" y="1761236"/>
            <a:ext cx="7211695" cy="221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egoe UI Symbol"/>
              <a:buChar char="✓"/>
              <a:tabLst>
                <a:tab pos="3054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3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superar</a:t>
            </a:r>
            <a:r>
              <a:rPr sz="2000" spc="3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4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CAU</a:t>
            </a:r>
            <a:r>
              <a:rPr sz="2000" spc="3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3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poder</a:t>
            </a:r>
            <a:r>
              <a:rPr sz="2000" spc="4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acceder</a:t>
            </a:r>
            <a:r>
              <a:rPr sz="2000" spc="3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3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4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2000" spc="3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requiere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igual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superior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CAU.</a:t>
            </a:r>
            <a:endParaRPr sz="2000">
              <a:latin typeface="Trebuchet MS"/>
              <a:cs typeface="Trebuchet MS"/>
            </a:endParaRPr>
          </a:p>
          <a:p>
            <a:pPr marL="1263650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CAU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=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(0,4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x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EvAU)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+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(0,6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x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Med.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Bach)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≥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  <a:p>
            <a:pPr marL="175895" algn="ctr">
              <a:lnSpc>
                <a:spcPct val="100000"/>
              </a:lnSpc>
              <a:spcBef>
                <a:spcPts val="1410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(entre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10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puntos)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rebuchet MS"/>
              <a:cs typeface="Trebuchet MS"/>
            </a:endParaRPr>
          </a:p>
          <a:p>
            <a:pPr marL="304800" indent="-292735">
              <a:lnSpc>
                <a:spcPct val="100000"/>
              </a:lnSpc>
              <a:buClr>
                <a:srgbClr val="000000"/>
              </a:buClr>
              <a:buFont typeface="Segoe UI Symbol"/>
              <a:buChar char="✓"/>
              <a:tabLst>
                <a:tab pos="30543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CAU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tiene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validez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permanente.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01091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¿Qué</a:t>
            </a:r>
            <a:r>
              <a:rPr u="none" spc="-65" dirty="0"/>
              <a:t> </a:t>
            </a:r>
            <a:r>
              <a:rPr u="none" dirty="0"/>
              <a:t>nota</a:t>
            </a:r>
            <a:r>
              <a:rPr u="none" spc="-45" dirty="0"/>
              <a:t> </a:t>
            </a:r>
            <a:r>
              <a:rPr u="none" dirty="0"/>
              <a:t>necesito</a:t>
            </a:r>
            <a:r>
              <a:rPr u="none" spc="-70" dirty="0"/>
              <a:t> </a:t>
            </a:r>
            <a:r>
              <a:rPr u="none" spc="5" dirty="0"/>
              <a:t>para</a:t>
            </a:r>
            <a:r>
              <a:rPr u="none" spc="-50" dirty="0"/>
              <a:t> </a:t>
            </a:r>
            <a:r>
              <a:rPr u="none" spc="5" dirty="0"/>
              <a:t>aprobar?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827" y="2067560"/>
            <a:ext cx="7401559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5080" indent="-368935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110000"/>
              <a:buFont typeface="Segoe UI Symbol"/>
              <a:buChar char="➢"/>
              <a:tabLst>
                <a:tab pos="38163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Admisión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utilizarán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universidades para adjudicar todas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plazas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llega hasta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un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máximo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14 puntos. Se puede solicitar plaza solo con nota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acceso, pero habrá grados en los que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sea suficiente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admitido.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381000" marR="6350" indent="-368935" algn="just">
              <a:lnSpc>
                <a:spcPct val="100000"/>
              </a:lnSpc>
              <a:buClr>
                <a:srgbClr val="000000"/>
              </a:buClr>
              <a:buSzPct val="110000"/>
              <a:buFont typeface="Segoe UI Symbol"/>
              <a:buChar char="➢"/>
              <a:tabLst>
                <a:tab pos="3816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 alcanzar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los 4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puntos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adicionales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elevar la nota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admisión,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el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estudiante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puede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presentarse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FASE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VOLUNTARIA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20458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Nota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admisión</a:t>
            </a:r>
            <a:r>
              <a:rPr u="none" spc="-50" dirty="0"/>
              <a:t> </a:t>
            </a:r>
            <a:r>
              <a:rPr u="none" dirty="0"/>
              <a:t>–</a:t>
            </a:r>
            <a:r>
              <a:rPr u="none" spc="-20" dirty="0"/>
              <a:t> </a:t>
            </a:r>
            <a:r>
              <a:rPr u="none" dirty="0"/>
              <a:t>Fase</a:t>
            </a:r>
            <a:r>
              <a:rPr u="none" spc="-45" dirty="0"/>
              <a:t> </a:t>
            </a:r>
            <a:r>
              <a:rPr u="none" spc="-5" dirty="0"/>
              <a:t>voluntaria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351" y="824611"/>
            <a:ext cx="738822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6350" indent="-355600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materias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os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podéis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presentar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fase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voluntaria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hasta un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máximo de cuatro,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cursadas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o </a:t>
            </a:r>
            <a:r>
              <a:rPr sz="2000" b="1" spc="5" dirty="0">
                <a:solidFill>
                  <a:srgbClr val="001F5F"/>
                </a:solidFill>
                <a:latin typeface="Trebuchet MS"/>
                <a:cs typeface="Trebuchet MS"/>
              </a:rPr>
              <a:t>no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cursadas):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532130" marR="7620" lvl="1" indent="-342900" algn="just">
              <a:lnSpc>
                <a:spcPct val="100000"/>
              </a:lnSpc>
              <a:buClr>
                <a:srgbClr val="000000"/>
              </a:buClr>
              <a:buFont typeface="Arial"/>
              <a:buChar char="○"/>
              <a:tabLst>
                <a:tab pos="53276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troncales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generales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modalidad(distintas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realizada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fase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obligatoria).</a:t>
            </a:r>
            <a:endParaRPr sz="2000">
              <a:latin typeface="Trebuchet MS"/>
              <a:cs typeface="Trebuchet MS"/>
            </a:endParaRPr>
          </a:p>
          <a:p>
            <a:pPr marL="532130" lvl="1" indent="-343535" algn="just">
              <a:lnSpc>
                <a:spcPct val="100000"/>
              </a:lnSpc>
              <a:buClr>
                <a:srgbClr val="000000"/>
              </a:buClr>
              <a:buFont typeface="Arial"/>
              <a:buChar char="○"/>
              <a:tabLst>
                <a:tab pos="53276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troncales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opción.</a:t>
            </a:r>
            <a:endParaRPr sz="2000">
              <a:latin typeface="Trebuchet MS"/>
              <a:cs typeface="Trebuchet MS"/>
            </a:endParaRPr>
          </a:p>
          <a:p>
            <a:pPr marL="532130" marR="5080" lvl="1" indent="-342900" algn="just">
              <a:lnSpc>
                <a:spcPct val="100000"/>
              </a:lnSpc>
              <a:buClr>
                <a:srgbClr val="000000"/>
              </a:buClr>
              <a:buFont typeface="Arial"/>
              <a:buChar char="○"/>
              <a:tabLst>
                <a:tab pos="53276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Lengua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extranjera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diferente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examinada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fase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obligatoria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(El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temario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esta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asignatura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será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equivalente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al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la asignatura “Primer Lengua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Extranjera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II” correspondiente. En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Universidades de la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CM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 va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ponderar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titulaciones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Ingeniería,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Ciencias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ni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Ciencias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Salud).</a:t>
            </a:r>
            <a:endParaRPr sz="20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○"/>
            </a:pPr>
            <a:endParaRPr sz="2050">
              <a:latin typeface="Trebuchet MS"/>
              <a:cs typeface="Trebuchet MS"/>
            </a:endParaRPr>
          </a:p>
          <a:p>
            <a:pPr marL="367665" marR="5080" indent="-355600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materias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tienen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estar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vinculadas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rama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conocimiento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del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grado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al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desea acceder, de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acuerdo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tablas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ponderaciones.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5191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20458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Nota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admisión</a:t>
            </a:r>
            <a:r>
              <a:rPr u="none" spc="-50" dirty="0"/>
              <a:t> </a:t>
            </a:r>
            <a:r>
              <a:rPr u="none" dirty="0"/>
              <a:t>–</a:t>
            </a:r>
            <a:r>
              <a:rPr u="none" spc="-20" dirty="0"/>
              <a:t> </a:t>
            </a:r>
            <a:r>
              <a:rPr u="none" dirty="0"/>
              <a:t>Fase</a:t>
            </a:r>
            <a:r>
              <a:rPr u="none" spc="-45" dirty="0"/>
              <a:t> </a:t>
            </a:r>
            <a:r>
              <a:rPr u="none" spc="-5" dirty="0"/>
              <a:t>voluntaria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53" y="897636"/>
            <a:ext cx="9131300" cy="5236845"/>
            <a:chOff x="12953" y="897636"/>
            <a:chExt cx="9131300" cy="5236845"/>
          </a:xfrm>
        </p:grpSpPr>
        <p:sp>
          <p:nvSpPr>
            <p:cNvPr id="5" name="object 5"/>
            <p:cNvSpPr/>
            <p:nvPr/>
          </p:nvSpPr>
          <p:spPr>
            <a:xfrm>
              <a:off x="12953" y="6025895"/>
              <a:ext cx="9131300" cy="26034"/>
            </a:xfrm>
            <a:custGeom>
              <a:avLst/>
              <a:gdLst/>
              <a:ahLst/>
              <a:cxnLst/>
              <a:rect l="l" t="t" r="r" b="b"/>
              <a:pathLst>
                <a:path w="9131300" h="26035">
                  <a:moveTo>
                    <a:pt x="0" y="25907"/>
                  </a:moveTo>
                  <a:lnTo>
                    <a:pt x="9131045" y="25907"/>
                  </a:lnTo>
                  <a:lnTo>
                    <a:pt x="913104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8899" y="897636"/>
              <a:ext cx="6385559" cy="52364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0322" y="217107"/>
            <a:ext cx="4918710" cy="9988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335"/>
              </a:spcBef>
            </a:pPr>
            <a:r>
              <a:rPr sz="3000" b="1" dirty="0">
                <a:solidFill>
                  <a:srgbClr val="000D77"/>
                </a:solidFill>
                <a:latin typeface="Trebuchet MS"/>
                <a:cs typeface="Trebuchet MS"/>
              </a:rPr>
              <a:t>Ponderación</a:t>
            </a:r>
            <a:r>
              <a:rPr sz="3000" b="1" spc="-8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de</a:t>
            </a:r>
            <a:r>
              <a:rPr sz="3000" b="1" spc="-4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000D77"/>
                </a:solidFill>
                <a:latin typeface="Trebuchet MS"/>
                <a:cs typeface="Trebuchet MS"/>
              </a:rPr>
              <a:t>materias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Gill Sans MT"/>
                <a:cs typeface="Gill Sans MT"/>
                <a:hlinkClick r:id="rId4"/>
              </a:rPr>
              <a:t>Consulta</a:t>
            </a:r>
            <a:r>
              <a:rPr sz="3000" u="heavy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Gill Sans MT"/>
                <a:cs typeface="Gill Sans MT"/>
                <a:hlinkClick r:id="rId4"/>
              </a:rPr>
              <a:t> </a:t>
            </a:r>
            <a:r>
              <a:rPr sz="3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Gill Sans MT"/>
                <a:cs typeface="Gill Sans MT"/>
                <a:hlinkClick r:id="rId4"/>
              </a:rPr>
              <a:t>la</a:t>
            </a:r>
            <a:r>
              <a:rPr sz="3000" u="heavy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Gill Sans MT"/>
                <a:cs typeface="Gill Sans MT"/>
                <a:hlinkClick r:id="rId4"/>
              </a:rPr>
              <a:t> </a:t>
            </a:r>
            <a:r>
              <a:rPr sz="3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Gill Sans MT"/>
                <a:cs typeface="Gill Sans MT"/>
                <a:hlinkClick r:id="rId4"/>
              </a:rPr>
              <a:t>web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41" y="5344159"/>
            <a:ext cx="2224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</a:tabLst>
            </a:pPr>
            <a:r>
              <a:rPr sz="3000" spc="-5" dirty="0">
                <a:solidFill>
                  <a:srgbClr val="000D7A"/>
                </a:solidFill>
                <a:latin typeface="Gill Sans MT"/>
                <a:cs typeface="Gill Sans MT"/>
              </a:rPr>
              <a:t>Grado</a:t>
            </a:r>
            <a:r>
              <a:rPr sz="3000" dirty="0">
                <a:solidFill>
                  <a:srgbClr val="000D7A"/>
                </a:solidFill>
                <a:latin typeface="Gill Sans MT"/>
                <a:cs typeface="Gill Sans MT"/>
              </a:rPr>
              <a:t>s	u</a:t>
            </a:r>
            <a:r>
              <a:rPr sz="3000" spc="5" dirty="0">
                <a:solidFill>
                  <a:srgbClr val="000D7A"/>
                </a:solidFill>
                <a:latin typeface="Gill Sans MT"/>
                <a:cs typeface="Gill Sans MT"/>
              </a:rPr>
              <a:t>c</a:t>
            </a:r>
            <a:r>
              <a:rPr sz="3000" dirty="0">
                <a:solidFill>
                  <a:srgbClr val="000D7A"/>
                </a:solidFill>
                <a:latin typeface="Gill Sans MT"/>
                <a:cs typeface="Gill Sans MT"/>
              </a:rPr>
              <a:t>3m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4">
                <a:moveTo>
                  <a:pt x="0" y="25907"/>
                </a:moveTo>
                <a:lnTo>
                  <a:pt x="24384" y="25907"/>
                </a:lnTo>
                <a:lnTo>
                  <a:pt x="2438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3966" y="822960"/>
            <a:ext cx="7130415" cy="26034"/>
          </a:xfrm>
          <a:custGeom>
            <a:avLst/>
            <a:gdLst/>
            <a:ahLst/>
            <a:cxnLst/>
            <a:rect l="l" t="t" r="r" b="b"/>
            <a:pathLst>
              <a:path w="7130415" h="26034">
                <a:moveTo>
                  <a:pt x="0" y="25907"/>
                </a:moveTo>
                <a:lnTo>
                  <a:pt x="7130033" y="25907"/>
                </a:lnTo>
                <a:lnTo>
                  <a:pt x="7130033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67372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Ejemplo:</a:t>
            </a:r>
            <a:r>
              <a:rPr u="none" spc="-65" dirty="0"/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3"/>
              </a:rPr>
              <a:t>CONSULTA</a:t>
            </a:r>
            <a:r>
              <a:rPr u="heavy" spc="-6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3"/>
              </a:rPr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3"/>
              </a:rPr>
              <a:t>EN</a:t>
            </a:r>
            <a:r>
              <a:rPr u="heavy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3"/>
              </a:rPr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3"/>
              </a:rPr>
              <a:t>LA</a:t>
            </a:r>
            <a:r>
              <a:rPr u="heavy" spc="-4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3"/>
              </a:rPr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3"/>
              </a:rPr>
              <a:t>WEB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118745" cy="26034"/>
          </a:xfrm>
          <a:custGeom>
            <a:avLst/>
            <a:gdLst/>
            <a:ahLst/>
            <a:cxnLst/>
            <a:rect l="l" t="t" r="r" b="b"/>
            <a:pathLst>
              <a:path w="118745" h="26035">
                <a:moveTo>
                  <a:pt x="0" y="25907"/>
                </a:moveTo>
                <a:lnTo>
                  <a:pt x="118592" y="25907"/>
                </a:lnTo>
                <a:lnTo>
                  <a:pt x="118592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0958" y="6025896"/>
            <a:ext cx="3053080" cy="26034"/>
          </a:xfrm>
          <a:custGeom>
            <a:avLst/>
            <a:gdLst/>
            <a:ahLst/>
            <a:cxnLst/>
            <a:rect l="l" t="t" r="r" b="b"/>
            <a:pathLst>
              <a:path w="3053079" h="26035">
                <a:moveTo>
                  <a:pt x="0" y="25907"/>
                </a:moveTo>
                <a:lnTo>
                  <a:pt x="3053041" y="25907"/>
                </a:lnTo>
                <a:lnTo>
                  <a:pt x="305304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2732" y="696213"/>
            <a:ext cx="9136380" cy="3627754"/>
            <a:chOff x="22732" y="696213"/>
            <a:chExt cx="9136380" cy="362775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7" y="1067561"/>
              <a:ext cx="9106662" cy="12938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337" y="1067561"/>
              <a:ext cx="9107170" cy="1294130"/>
            </a:xfrm>
            <a:custGeom>
              <a:avLst/>
              <a:gdLst/>
              <a:ahLst/>
              <a:cxnLst/>
              <a:rect l="l" t="t" r="r" b="b"/>
              <a:pathLst>
                <a:path w="9107170" h="1294130">
                  <a:moveTo>
                    <a:pt x="0" y="1293876"/>
                  </a:moveTo>
                  <a:lnTo>
                    <a:pt x="9106662" y="1293876"/>
                  </a:lnTo>
                </a:path>
                <a:path w="9107170" h="1294130">
                  <a:moveTo>
                    <a:pt x="9106662" y="0"/>
                  </a:moveTo>
                  <a:lnTo>
                    <a:pt x="0" y="0"/>
                  </a:lnTo>
                  <a:lnTo>
                    <a:pt x="0" y="1293876"/>
                  </a:lnTo>
                </a:path>
              </a:pathLst>
            </a:custGeom>
            <a:ln w="28956">
              <a:solidFill>
                <a:srgbClr val="9CC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37" y="706373"/>
              <a:ext cx="1976755" cy="584200"/>
            </a:xfrm>
            <a:custGeom>
              <a:avLst/>
              <a:gdLst/>
              <a:ahLst/>
              <a:cxnLst/>
              <a:rect l="l" t="t" r="r" b="b"/>
              <a:pathLst>
                <a:path w="1976755" h="584200">
                  <a:moveTo>
                    <a:pt x="1976627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1976627" y="583691"/>
                  </a:lnTo>
                  <a:lnTo>
                    <a:pt x="19766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37" y="706373"/>
              <a:ext cx="1976755" cy="584200"/>
            </a:xfrm>
            <a:custGeom>
              <a:avLst/>
              <a:gdLst/>
              <a:ahLst/>
              <a:cxnLst/>
              <a:rect l="l" t="t" r="r" b="b"/>
              <a:pathLst>
                <a:path w="1976755" h="584200">
                  <a:moveTo>
                    <a:pt x="0" y="583691"/>
                  </a:moveTo>
                  <a:lnTo>
                    <a:pt x="1976627" y="583691"/>
                  </a:lnTo>
                  <a:lnTo>
                    <a:pt x="1976627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9156" y="2967167"/>
              <a:ext cx="4302271" cy="13518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83080" y="2961131"/>
              <a:ext cx="4308475" cy="1358265"/>
            </a:xfrm>
            <a:custGeom>
              <a:avLst/>
              <a:gdLst/>
              <a:ahLst/>
              <a:cxnLst/>
              <a:rect l="l" t="t" r="r" b="b"/>
              <a:pathLst>
                <a:path w="4308475" h="1358264">
                  <a:moveTo>
                    <a:pt x="0" y="1357883"/>
                  </a:moveTo>
                  <a:lnTo>
                    <a:pt x="4308348" y="1357883"/>
                  </a:lnTo>
                  <a:lnTo>
                    <a:pt x="4308348" y="0"/>
                  </a:lnTo>
                  <a:lnTo>
                    <a:pt x="0" y="0"/>
                  </a:lnTo>
                  <a:lnTo>
                    <a:pt x="0" y="1357883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6707" y="3294938"/>
              <a:ext cx="2717291" cy="8792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5315" y="707897"/>
            <a:ext cx="1598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ACCESO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29529" y="1057402"/>
            <a:ext cx="2374900" cy="543560"/>
            <a:chOff x="5129529" y="1057402"/>
            <a:chExt cx="2374900" cy="543560"/>
          </a:xfrm>
        </p:grpSpPr>
        <p:sp>
          <p:nvSpPr>
            <p:cNvPr id="18" name="object 18"/>
            <p:cNvSpPr/>
            <p:nvPr/>
          </p:nvSpPr>
          <p:spPr>
            <a:xfrm>
              <a:off x="5139689" y="1067562"/>
              <a:ext cx="2354580" cy="523240"/>
            </a:xfrm>
            <a:custGeom>
              <a:avLst/>
              <a:gdLst/>
              <a:ahLst/>
              <a:cxnLst/>
              <a:rect l="l" t="t" r="r" b="b"/>
              <a:pathLst>
                <a:path w="2354579" h="523240">
                  <a:moveTo>
                    <a:pt x="2354580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2354580" y="522731"/>
                  </a:lnTo>
                  <a:lnTo>
                    <a:pt x="2354580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39689" y="1067562"/>
              <a:ext cx="2354580" cy="523240"/>
            </a:xfrm>
            <a:custGeom>
              <a:avLst/>
              <a:gdLst/>
              <a:ahLst/>
              <a:cxnLst/>
              <a:rect l="l" t="t" r="r" b="b"/>
              <a:pathLst>
                <a:path w="2354579" h="523240">
                  <a:moveTo>
                    <a:pt x="0" y="522731"/>
                  </a:moveTo>
                  <a:lnTo>
                    <a:pt x="2354580" y="522731"/>
                  </a:lnTo>
                  <a:lnTo>
                    <a:pt x="2354580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39690" y="1067561"/>
            <a:ext cx="2354580" cy="523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Gill Sans MT"/>
                <a:cs typeface="Gill Sans MT"/>
              </a:rPr>
              <a:t>B.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Obligatorio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178" y="2380233"/>
            <a:ext cx="2294255" cy="605790"/>
            <a:chOff x="27178" y="2380233"/>
            <a:chExt cx="2294255" cy="605790"/>
          </a:xfrm>
        </p:grpSpPr>
        <p:sp>
          <p:nvSpPr>
            <p:cNvPr id="22" name="object 22"/>
            <p:cNvSpPr/>
            <p:nvPr/>
          </p:nvSpPr>
          <p:spPr>
            <a:xfrm>
              <a:off x="37338" y="2390393"/>
              <a:ext cx="2273935" cy="585470"/>
            </a:xfrm>
            <a:custGeom>
              <a:avLst/>
              <a:gdLst/>
              <a:ahLst/>
              <a:cxnLst/>
              <a:rect l="l" t="t" r="r" b="b"/>
              <a:pathLst>
                <a:path w="2273935" h="585469">
                  <a:moveTo>
                    <a:pt x="227380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273808" y="585215"/>
                  </a:lnTo>
                  <a:lnTo>
                    <a:pt x="22738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338" y="2390393"/>
              <a:ext cx="2273935" cy="585470"/>
            </a:xfrm>
            <a:custGeom>
              <a:avLst/>
              <a:gdLst/>
              <a:ahLst/>
              <a:cxnLst/>
              <a:rect l="l" t="t" r="r" b="b"/>
              <a:pathLst>
                <a:path w="2273935" h="585469">
                  <a:moveTo>
                    <a:pt x="0" y="585215"/>
                  </a:moveTo>
                  <a:lnTo>
                    <a:pt x="2273808" y="585215"/>
                  </a:lnTo>
                  <a:lnTo>
                    <a:pt x="2273808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315" y="2393442"/>
            <a:ext cx="19615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AD</a:t>
            </a:r>
            <a:r>
              <a:rPr sz="32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ISIÓN</a:t>
            </a:r>
            <a:endParaRPr sz="3200">
              <a:latin typeface="Gill Sans MT"/>
              <a:cs typeface="Gill Sans MT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25196" y="4265929"/>
          <a:ext cx="5964553" cy="1943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ts val="1295"/>
                        </a:lnSpc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ECO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ts val="1295"/>
                        </a:lnSpc>
                      </a:pPr>
                      <a:r>
                        <a:rPr sz="1100" b="1" spc="-5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GEO.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ts val="1295"/>
                        </a:lnSpc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Hª</a:t>
                      </a:r>
                      <a:r>
                        <a:rPr sz="1100" b="1" spc="-35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FIL.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1295"/>
                        </a:lnSpc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LATÍN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PONDERACIONES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UC3M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D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10">
                <a:tc>
                  <a:txBody>
                    <a:bodyPr/>
                    <a:lstStyle/>
                    <a:p>
                      <a:pPr marL="9525">
                        <a:lnSpc>
                          <a:spcPts val="1910"/>
                        </a:lnSpc>
                        <a:spcBef>
                          <a:spcPts val="6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ts val="1910"/>
                        </a:lnSpc>
                        <a:spcBef>
                          <a:spcPts val="6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910"/>
                        </a:lnSpc>
                        <a:spcBef>
                          <a:spcPts val="6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ts val="1910"/>
                        </a:lnSpc>
                        <a:spcBef>
                          <a:spcPts val="6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910"/>
                        </a:lnSpc>
                        <a:spcBef>
                          <a:spcPts val="6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marL="952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COM.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AUDIOVI.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marL="9525">
                        <a:lnSpc>
                          <a:spcPts val="1910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G. ABIERTO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CCSS</a:t>
                      </a:r>
                      <a:r>
                        <a:rPr sz="16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HUM.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ts val="191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91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ts val="191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91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118841" y="4259579"/>
            <a:ext cx="5984875" cy="1962785"/>
            <a:chOff x="118841" y="4259579"/>
            <a:chExt cx="5984875" cy="1962785"/>
          </a:xfrm>
        </p:grpSpPr>
        <p:sp>
          <p:nvSpPr>
            <p:cNvPr id="27" name="object 27"/>
            <p:cNvSpPr/>
            <p:nvPr/>
          </p:nvSpPr>
          <p:spPr>
            <a:xfrm>
              <a:off x="131546" y="4272317"/>
              <a:ext cx="5959475" cy="260350"/>
            </a:xfrm>
            <a:custGeom>
              <a:avLst/>
              <a:gdLst/>
              <a:ahLst/>
              <a:cxnLst/>
              <a:rect l="l" t="t" r="r" b="b"/>
              <a:pathLst>
                <a:path w="5959475" h="260350">
                  <a:moveTo>
                    <a:pt x="4301617" y="0"/>
                  </a:moveTo>
                  <a:lnTo>
                    <a:pt x="3446932" y="0"/>
                  </a:lnTo>
                  <a:lnTo>
                    <a:pt x="2800604" y="0"/>
                  </a:lnTo>
                  <a:lnTo>
                    <a:pt x="0" y="0"/>
                  </a:lnTo>
                  <a:lnTo>
                    <a:pt x="0" y="260311"/>
                  </a:lnTo>
                  <a:lnTo>
                    <a:pt x="2800502" y="260311"/>
                  </a:lnTo>
                  <a:lnTo>
                    <a:pt x="3446932" y="260311"/>
                  </a:lnTo>
                  <a:lnTo>
                    <a:pt x="4301617" y="260311"/>
                  </a:lnTo>
                  <a:lnTo>
                    <a:pt x="4301617" y="0"/>
                  </a:lnTo>
                  <a:close/>
                </a:path>
                <a:path w="5959475" h="260350">
                  <a:moveTo>
                    <a:pt x="5356593" y="0"/>
                  </a:moveTo>
                  <a:lnTo>
                    <a:pt x="4301642" y="0"/>
                  </a:lnTo>
                  <a:lnTo>
                    <a:pt x="4301642" y="260311"/>
                  </a:lnTo>
                  <a:lnTo>
                    <a:pt x="5356593" y="260311"/>
                  </a:lnTo>
                  <a:lnTo>
                    <a:pt x="5356593" y="0"/>
                  </a:lnTo>
                  <a:close/>
                </a:path>
                <a:path w="5959475" h="260350">
                  <a:moveTo>
                    <a:pt x="5959411" y="0"/>
                  </a:moveTo>
                  <a:lnTo>
                    <a:pt x="5356631" y="0"/>
                  </a:lnTo>
                  <a:lnTo>
                    <a:pt x="5356631" y="260311"/>
                  </a:lnTo>
                  <a:lnTo>
                    <a:pt x="5959411" y="260311"/>
                  </a:lnTo>
                  <a:lnTo>
                    <a:pt x="5959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191" y="4265929"/>
              <a:ext cx="5972175" cy="1950085"/>
            </a:xfrm>
            <a:custGeom>
              <a:avLst/>
              <a:gdLst/>
              <a:ahLst/>
              <a:cxnLst/>
              <a:rect l="l" t="t" r="r" b="b"/>
              <a:pathLst>
                <a:path w="5972175" h="1950085">
                  <a:moveTo>
                    <a:pt x="0" y="266700"/>
                  </a:moveTo>
                  <a:lnTo>
                    <a:pt x="5972078" y="266700"/>
                  </a:lnTo>
                </a:path>
                <a:path w="5972175" h="1950085">
                  <a:moveTo>
                    <a:pt x="0" y="921766"/>
                  </a:moveTo>
                  <a:lnTo>
                    <a:pt x="5972078" y="921766"/>
                  </a:lnTo>
                </a:path>
                <a:path w="5972175" h="1950085">
                  <a:moveTo>
                    <a:pt x="0" y="1268857"/>
                  </a:moveTo>
                  <a:lnTo>
                    <a:pt x="5972078" y="1268857"/>
                  </a:lnTo>
                </a:path>
                <a:path w="5972175" h="1950085">
                  <a:moveTo>
                    <a:pt x="0" y="1615922"/>
                  </a:moveTo>
                  <a:lnTo>
                    <a:pt x="5972078" y="1615922"/>
                  </a:lnTo>
                </a:path>
                <a:path w="5972175" h="1950085">
                  <a:moveTo>
                    <a:pt x="5965728" y="0"/>
                  </a:moveTo>
                  <a:lnTo>
                    <a:pt x="5965728" y="1949513"/>
                  </a:lnTo>
                </a:path>
                <a:path w="5972175" h="1950085">
                  <a:moveTo>
                    <a:pt x="0" y="6350"/>
                  </a:moveTo>
                  <a:lnTo>
                    <a:pt x="5972078" y="6350"/>
                  </a:lnTo>
                </a:path>
                <a:path w="5972175" h="1950085">
                  <a:moveTo>
                    <a:pt x="0" y="1943163"/>
                  </a:moveTo>
                  <a:lnTo>
                    <a:pt x="5972078" y="194316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129529" y="2363470"/>
            <a:ext cx="2374900" cy="581660"/>
            <a:chOff x="5129529" y="2363470"/>
            <a:chExt cx="2374900" cy="581660"/>
          </a:xfrm>
        </p:grpSpPr>
        <p:sp>
          <p:nvSpPr>
            <p:cNvPr id="30" name="object 30"/>
            <p:cNvSpPr/>
            <p:nvPr/>
          </p:nvSpPr>
          <p:spPr>
            <a:xfrm>
              <a:off x="5139689" y="2373630"/>
              <a:ext cx="2354580" cy="561340"/>
            </a:xfrm>
            <a:custGeom>
              <a:avLst/>
              <a:gdLst/>
              <a:ahLst/>
              <a:cxnLst/>
              <a:rect l="l" t="t" r="r" b="b"/>
              <a:pathLst>
                <a:path w="2354579" h="561339">
                  <a:moveTo>
                    <a:pt x="2354580" y="0"/>
                  </a:moveTo>
                  <a:lnTo>
                    <a:pt x="0" y="0"/>
                  </a:lnTo>
                  <a:lnTo>
                    <a:pt x="0" y="560832"/>
                  </a:lnTo>
                  <a:lnTo>
                    <a:pt x="2354580" y="560832"/>
                  </a:lnTo>
                  <a:lnTo>
                    <a:pt x="2354580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39689" y="2373630"/>
              <a:ext cx="2354580" cy="561340"/>
            </a:xfrm>
            <a:custGeom>
              <a:avLst/>
              <a:gdLst/>
              <a:ahLst/>
              <a:cxnLst/>
              <a:rect l="l" t="t" r="r" b="b"/>
              <a:pathLst>
                <a:path w="2354579" h="561339">
                  <a:moveTo>
                    <a:pt x="0" y="560832"/>
                  </a:moveTo>
                  <a:lnTo>
                    <a:pt x="2354580" y="560832"/>
                  </a:lnTo>
                  <a:lnTo>
                    <a:pt x="2354580" y="0"/>
                  </a:lnTo>
                  <a:lnTo>
                    <a:pt x="0" y="0"/>
                  </a:lnTo>
                  <a:lnTo>
                    <a:pt x="0" y="5608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19191" y="2380868"/>
            <a:ext cx="1852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ill Sans MT"/>
                <a:cs typeface="Gill Sans MT"/>
              </a:rPr>
              <a:t>F.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Voluntaria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48350" y="3721607"/>
            <a:ext cx="770890" cy="2121535"/>
          </a:xfrm>
          <a:custGeom>
            <a:avLst/>
            <a:gdLst/>
            <a:ahLst/>
            <a:cxnLst/>
            <a:rect l="l" t="t" r="r" b="b"/>
            <a:pathLst>
              <a:path w="770890" h="2121535">
                <a:moveTo>
                  <a:pt x="732028" y="377190"/>
                </a:moveTo>
                <a:lnTo>
                  <a:pt x="722503" y="358140"/>
                </a:lnTo>
                <a:lnTo>
                  <a:pt x="674878" y="262890"/>
                </a:lnTo>
                <a:lnTo>
                  <a:pt x="617728" y="377190"/>
                </a:lnTo>
                <a:lnTo>
                  <a:pt x="655828" y="377190"/>
                </a:lnTo>
                <a:lnTo>
                  <a:pt x="655828" y="2082850"/>
                </a:lnTo>
                <a:lnTo>
                  <a:pt x="224790" y="2082850"/>
                </a:lnTo>
                <a:lnTo>
                  <a:pt x="224790" y="2112086"/>
                </a:lnTo>
                <a:lnTo>
                  <a:pt x="252691" y="2112086"/>
                </a:lnTo>
                <a:lnTo>
                  <a:pt x="262890" y="2101900"/>
                </a:lnTo>
                <a:lnTo>
                  <a:pt x="243840" y="2120950"/>
                </a:lnTo>
                <a:lnTo>
                  <a:pt x="693928" y="2120950"/>
                </a:lnTo>
                <a:lnTo>
                  <a:pt x="693928" y="2112086"/>
                </a:lnTo>
                <a:lnTo>
                  <a:pt x="693928" y="2082850"/>
                </a:lnTo>
                <a:lnTo>
                  <a:pt x="693928" y="377190"/>
                </a:lnTo>
                <a:lnTo>
                  <a:pt x="732028" y="377190"/>
                </a:lnTo>
                <a:close/>
              </a:path>
              <a:path w="770890" h="2121535">
                <a:moveTo>
                  <a:pt x="770369" y="57150"/>
                </a:moveTo>
                <a:lnTo>
                  <a:pt x="732269" y="38100"/>
                </a:lnTo>
                <a:lnTo>
                  <a:pt x="656069" y="0"/>
                </a:lnTo>
                <a:lnTo>
                  <a:pt x="656069" y="38100"/>
                </a:lnTo>
                <a:lnTo>
                  <a:pt x="0" y="38100"/>
                </a:lnTo>
                <a:lnTo>
                  <a:pt x="0" y="76200"/>
                </a:lnTo>
                <a:lnTo>
                  <a:pt x="656069" y="76200"/>
                </a:lnTo>
                <a:lnTo>
                  <a:pt x="656069" y="114300"/>
                </a:lnTo>
                <a:lnTo>
                  <a:pt x="732269" y="76200"/>
                </a:lnTo>
                <a:lnTo>
                  <a:pt x="770369" y="571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371" y="1354582"/>
            <a:ext cx="7388859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6350" indent="-355600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Solo se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tendrán en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cuenta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asignaturas con nota igual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superior a 5,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calificándose 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0 a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10.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Cada calificación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multiplicará por los coeficientes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ponderación 0,1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/ 0,2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(Ejemplo: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 X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0.2=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PUNTO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/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6,50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X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0,1=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0,65).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367665" marR="5080" indent="-355600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elegirán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2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asignaturas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 más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aporten</a:t>
            </a:r>
            <a:r>
              <a:rPr sz="2000" spc="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se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suman 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calificación de acceso.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Así se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podrá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aumentar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admisión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grado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determinado.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367665" marR="7620" indent="-355600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calificaciones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obtenidas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fase voluntaria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tendrán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validez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año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aprueben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siguiente.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09028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Nota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admisión:</a:t>
            </a:r>
            <a:r>
              <a:rPr u="none" spc="-60" dirty="0"/>
              <a:t> </a:t>
            </a:r>
            <a:r>
              <a:rPr u="none" dirty="0"/>
              <a:t>Fase</a:t>
            </a:r>
            <a:r>
              <a:rPr u="none" spc="-60" dirty="0"/>
              <a:t> </a:t>
            </a:r>
            <a:r>
              <a:rPr u="none" spc="-5" dirty="0"/>
              <a:t>voluntaria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543" y="1429893"/>
            <a:ext cx="738695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5080" indent="-355600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troncal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modalidad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superada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fase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obligatoria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también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puede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ponderar como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fuera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materia de</a:t>
            </a:r>
            <a:r>
              <a:rPr sz="2000" spc="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fase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voluntaria,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necesidad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presentarse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fase.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367665" marR="5715" indent="-355600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pondere,</a:t>
            </a:r>
            <a:r>
              <a:rPr sz="2000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necesario</a:t>
            </a:r>
            <a:r>
              <a:rPr sz="2000" spc="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su</a:t>
            </a:r>
            <a:r>
              <a:rPr sz="2000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sea</a:t>
            </a:r>
            <a:r>
              <a:rPr sz="2000" spc="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igual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superior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367665" marR="5080" indent="-355600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Esta</a:t>
            </a:r>
            <a:r>
              <a:rPr sz="2000" spc="5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ponderación</a:t>
            </a:r>
            <a:r>
              <a:rPr sz="2000" spc="5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5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realiza</a:t>
            </a:r>
            <a:r>
              <a:rPr sz="2000" spc="5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5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forma</a:t>
            </a:r>
            <a:r>
              <a:rPr sz="2000" spc="5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automática</a:t>
            </a:r>
            <a:r>
              <a:rPr sz="2000" spc="5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5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Universidades.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367665" marR="5080" indent="-355600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➢"/>
              <a:tabLst>
                <a:tab pos="3683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esta forma, podrías alcanzar un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12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sólo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 Bloque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Obligatorio.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3862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80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dirty="0"/>
              <a:t>Prueba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579" y="786511"/>
            <a:ext cx="5637530" cy="508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98900">
              <a:lnSpc>
                <a:spcPct val="1195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Acceso</a:t>
            </a:r>
            <a:r>
              <a:rPr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EvAU </a:t>
            </a:r>
            <a:r>
              <a:rPr sz="2400" spc="-7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Admisión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Becas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Universidad:</a:t>
            </a:r>
            <a:endParaRPr sz="24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565"/>
              </a:spcBef>
              <a:buClr>
                <a:srgbClr val="000000"/>
              </a:buClr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¿Qué</a:t>
            </a:r>
            <a:r>
              <a:rPr sz="24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puedo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estudiar</a:t>
            </a:r>
            <a:r>
              <a:rPr sz="2400" spc="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Universidad?</a:t>
            </a:r>
            <a:endParaRPr sz="24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565"/>
              </a:spcBef>
              <a:buClr>
                <a:srgbClr val="000000"/>
              </a:buClr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¿Cómo</a:t>
            </a:r>
            <a:r>
              <a:rPr sz="24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estructuran</a:t>
            </a:r>
            <a:r>
              <a:rPr sz="24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los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 Grados?</a:t>
            </a:r>
            <a:endParaRPr sz="24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565"/>
              </a:spcBef>
              <a:buClr>
                <a:srgbClr val="000000"/>
              </a:buClr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Vida</a:t>
            </a:r>
            <a:r>
              <a:rPr sz="24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Universitaria</a:t>
            </a:r>
            <a:endParaRPr sz="24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555"/>
              </a:spcBef>
              <a:buClr>
                <a:srgbClr val="000000"/>
              </a:buClr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Consejos para</a:t>
            </a:r>
            <a:r>
              <a:rPr sz="24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superar</a:t>
            </a:r>
            <a:r>
              <a:rPr sz="24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EvAU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Ponente:</a:t>
            </a:r>
            <a:endParaRPr sz="2000">
              <a:latin typeface="Trebuchet MS"/>
              <a:cs typeface="Trebuchet MS"/>
            </a:endParaRPr>
          </a:p>
          <a:p>
            <a:pPr marL="12700" marR="953769">
              <a:lnSpc>
                <a:spcPct val="121200"/>
              </a:lnSpc>
              <a:spcBef>
                <a:spcPts val="65"/>
              </a:spcBef>
            </a:pP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Carmen</a:t>
            </a:r>
            <a:r>
              <a:rPr sz="16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Gámez</a:t>
            </a:r>
            <a:r>
              <a:rPr sz="16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Sanz,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Área</a:t>
            </a:r>
            <a:r>
              <a:rPr sz="16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Orientación</a:t>
            </a:r>
            <a:r>
              <a:rPr sz="16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y Acceso </a:t>
            </a:r>
            <a:r>
              <a:rPr sz="1600" spc="-4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Centro</a:t>
            </a:r>
            <a:r>
              <a:rPr sz="16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Orientación</a:t>
            </a:r>
            <a:r>
              <a:rPr sz="1600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a Estudiantes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16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Carlos</a:t>
            </a:r>
            <a:r>
              <a:rPr sz="16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III</a:t>
            </a:r>
            <a:r>
              <a:rPr sz="16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Madrid.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172148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Prog</a:t>
            </a:r>
            <a:r>
              <a:rPr u="none" spc="-5" dirty="0"/>
              <a:t>r</a:t>
            </a:r>
            <a:r>
              <a:rPr u="none" spc="5" dirty="0"/>
              <a:t>ama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4">
                <a:moveTo>
                  <a:pt x="0" y="25907"/>
                </a:moveTo>
                <a:lnTo>
                  <a:pt x="24384" y="25907"/>
                </a:lnTo>
                <a:lnTo>
                  <a:pt x="2438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53" y="734313"/>
            <a:ext cx="9145905" cy="5317490"/>
            <a:chOff x="12953" y="734313"/>
            <a:chExt cx="9145905" cy="5317490"/>
          </a:xfrm>
        </p:grpSpPr>
        <p:sp>
          <p:nvSpPr>
            <p:cNvPr id="5" name="object 5"/>
            <p:cNvSpPr/>
            <p:nvPr/>
          </p:nvSpPr>
          <p:spPr>
            <a:xfrm>
              <a:off x="2013965" y="822959"/>
              <a:ext cx="7130415" cy="26034"/>
            </a:xfrm>
            <a:custGeom>
              <a:avLst/>
              <a:gdLst/>
              <a:ahLst/>
              <a:cxnLst/>
              <a:rect l="l" t="t" r="r" b="b"/>
              <a:pathLst>
                <a:path w="7130415" h="26034">
                  <a:moveTo>
                    <a:pt x="0" y="25907"/>
                  </a:moveTo>
                  <a:lnTo>
                    <a:pt x="7130033" y="25907"/>
                  </a:lnTo>
                  <a:lnTo>
                    <a:pt x="7130033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7" y="1155954"/>
              <a:ext cx="9106662" cy="1293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0665" y="2449830"/>
              <a:ext cx="6863715" cy="0"/>
            </a:xfrm>
            <a:custGeom>
              <a:avLst/>
              <a:gdLst/>
              <a:ahLst/>
              <a:cxnLst/>
              <a:rect l="l" t="t" r="r" b="b"/>
              <a:pathLst>
                <a:path w="6863715">
                  <a:moveTo>
                    <a:pt x="0" y="0"/>
                  </a:moveTo>
                  <a:lnTo>
                    <a:pt x="6863334" y="0"/>
                  </a:lnTo>
                </a:path>
              </a:pathLst>
            </a:custGeom>
            <a:ln w="28955">
              <a:solidFill>
                <a:srgbClr val="9CC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37" y="1155954"/>
              <a:ext cx="9107170" cy="1294130"/>
            </a:xfrm>
            <a:custGeom>
              <a:avLst/>
              <a:gdLst/>
              <a:ahLst/>
              <a:cxnLst/>
              <a:rect l="l" t="t" r="r" b="b"/>
              <a:pathLst>
                <a:path w="9107170" h="1294130">
                  <a:moveTo>
                    <a:pt x="9106662" y="0"/>
                  </a:moveTo>
                  <a:lnTo>
                    <a:pt x="0" y="0"/>
                  </a:lnTo>
                  <a:lnTo>
                    <a:pt x="0" y="1293876"/>
                  </a:lnTo>
                </a:path>
              </a:pathLst>
            </a:custGeom>
            <a:ln w="28956">
              <a:solidFill>
                <a:srgbClr val="9CC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7" y="744473"/>
              <a:ext cx="1976755" cy="585470"/>
            </a:xfrm>
            <a:custGeom>
              <a:avLst/>
              <a:gdLst/>
              <a:ahLst/>
              <a:cxnLst/>
              <a:rect l="l" t="t" r="r" b="b"/>
              <a:pathLst>
                <a:path w="1976755" h="585469">
                  <a:moveTo>
                    <a:pt x="1976627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1976627" y="585215"/>
                  </a:lnTo>
                  <a:lnTo>
                    <a:pt x="19766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337" y="744473"/>
              <a:ext cx="1976755" cy="585470"/>
            </a:xfrm>
            <a:custGeom>
              <a:avLst/>
              <a:gdLst/>
              <a:ahLst/>
              <a:cxnLst/>
              <a:rect l="l" t="t" r="r" b="b"/>
              <a:pathLst>
                <a:path w="1976755" h="585469">
                  <a:moveTo>
                    <a:pt x="0" y="585215"/>
                  </a:moveTo>
                  <a:lnTo>
                    <a:pt x="1976627" y="585215"/>
                  </a:lnTo>
                  <a:lnTo>
                    <a:pt x="1976627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" y="6025896"/>
              <a:ext cx="52069" cy="26034"/>
            </a:xfrm>
            <a:custGeom>
              <a:avLst/>
              <a:gdLst/>
              <a:ahLst/>
              <a:cxnLst/>
              <a:rect l="l" t="t" r="r" b="b"/>
              <a:pathLst>
                <a:path w="52069" h="26035">
                  <a:moveTo>
                    <a:pt x="0" y="25907"/>
                  </a:moveTo>
                  <a:lnTo>
                    <a:pt x="51897" y="25907"/>
                  </a:lnTo>
                  <a:lnTo>
                    <a:pt x="51897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0882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Ejemplo:</a:t>
            </a:r>
            <a:r>
              <a:rPr u="none" spc="-70" dirty="0"/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4"/>
              </a:rPr>
              <a:t>CONSULTA</a:t>
            </a:r>
            <a:r>
              <a:rPr u="heavy" spc="-7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4"/>
              </a:rPr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4"/>
              </a:rPr>
              <a:t>LA</a:t>
            </a:r>
            <a:r>
              <a:rPr u="heavy" spc="-4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4"/>
              </a:rPr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4"/>
              </a:rPr>
              <a:t>WEB</a:t>
            </a:r>
          </a:p>
        </p:txBody>
      </p:sp>
      <p:sp>
        <p:nvSpPr>
          <p:cNvPr id="13" name="object 13"/>
          <p:cNvSpPr/>
          <p:nvPr/>
        </p:nvSpPr>
        <p:spPr>
          <a:xfrm>
            <a:off x="4672558" y="6025896"/>
            <a:ext cx="4471670" cy="26034"/>
          </a:xfrm>
          <a:custGeom>
            <a:avLst/>
            <a:gdLst/>
            <a:ahLst/>
            <a:cxnLst/>
            <a:rect l="l" t="t" r="r" b="b"/>
            <a:pathLst>
              <a:path w="4471670" h="26035">
                <a:moveTo>
                  <a:pt x="0" y="25907"/>
                </a:moveTo>
                <a:lnTo>
                  <a:pt x="4471441" y="25907"/>
                </a:lnTo>
                <a:lnTo>
                  <a:pt x="447144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5315" y="746251"/>
            <a:ext cx="1598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ACCESO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72785" y="869950"/>
            <a:ext cx="2374900" cy="543560"/>
            <a:chOff x="5272785" y="869950"/>
            <a:chExt cx="2374900" cy="543560"/>
          </a:xfrm>
        </p:grpSpPr>
        <p:sp>
          <p:nvSpPr>
            <p:cNvPr id="16" name="object 16"/>
            <p:cNvSpPr/>
            <p:nvPr/>
          </p:nvSpPr>
          <p:spPr>
            <a:xfrm>
              <a:off x="5282945" y="880110"/>
              <a:ext cx="2354580" cy="523240"/>
            </a:xfrm>
            <a:custGeom>
              <a:avLst/>
              <a:gdLst/>
              <a:ahLst/>
              <a:cxnLst/>
              <a:rect l="l" t="t" r="r" b="b"/>
              <a:pathLst>
                <a:path w="2354579" h="523240">
                  <a:moveTo>
                    <a:pt x="2354579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2354579" y="522732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82945" y="880110"/>
              <a:ext cx="2354580" cy="523240"/>
            </a:xfrm>
            <a:custGeom>
              <a:avLst/>
              <a:gdLst/>
              <a:ahLst/>
              <a:cxnLst/>
              <a:rect l="l" t="t" r="r" b="b"/>
              <a:pathLst>
                <a:path w="2354579" h="523240">
                  <a:moveTo>
                    <a:pt x="0" y="522732"/>
                  </a:moveTo>
                  <a:lnTo>
                    <a:pt x="2354579" y="522732"/>
                  </a:lnTo>
                  <a:lnTo>
                    <a:pt x="2354579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82946" y="880110"/>
            <a:ext cx="2354580" cy="523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Gill Sans MT"/>
                <a:cs typeface="Gill Sans MT"/>
              </a:rPr>
              <a:t>B.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Obligatorio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3301" y="2412238"/>
            <a:ext cx="2294255" cy="604520"/>
            <a:chOff x="-3301" y="2412238"/>
            <a:chExt cx="2294255" cy="604520"/>
          </a:xfrm>
        </p:grpSpPr>
        <p:sp>
          <p:nvSpPr>
            <p:cNvPr id="20" name="object 20"/>
            <p:cNvSpPr/>
            <p:nvPr/>
          </p:nvSpPr>
          <p:spPr>
            <a:xfrm>
              <a:off x="6858" y="2422398"/>
              <a:ext cx="2273935" cy="584200"/>
            </a:xfrm>
            <a:custGeom>
              <a:avLst/>
              <a:gdLst/>
              <a:ahLst/>
              <a:cxnLst/>
              <a:rect l="l" t="t" r="r" b="b"/>
              <a:pathLst>
                <a:path w="2273935" h="584200">
                  <a:moveTo>
                    <a:pt x="2273808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2273808" y="583691"/>
                  </a:lnTo>
                  <a:lnTo>
                    <a:pt x="22738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" y="2422398"/>
              <a:ext cx="2273935" cy="584200"/>
            </a:xfrm>
            <a:custGeom>
              <a:avLst/>
              <a:gdLst/>
              <a:ahLst/>
              <a:cxnLst/>
              <a:rect l="l" t="t" r="r" b="b"/>
              <a:pathLst>
                <a:path w="2273935" h="584200">
                  <a:moveTo>
                    <a:pt x="0" y="583691"/>
                  </a:moveTo>
                  <a:lnTo>
                    <a:pt x="2273808" y="583691"/>
                  </a:lnTo>
                  <a:lnTo>
                    <a:pt x="2273808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531" y="2424176"/>
            <a:ext cx="19615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AD</a:t>
            </a:r>
            <a:r>
              <a:rPr sz="32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ISIÓN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18881" y="2439670"/>
            <a:ext cx="7280909" cy="1764030"/>
            <a:chOff x="1718881" y="2439670"/>
            <a:chExt cx="7280909" cy="176403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644" y="2839212"/>
              <a:ext cx="4306824" cy="13594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23644" y="2839212"/>
              <a:ext cx="4307205" cy="1359535"/>
            </a:xfrm>
            <a:custGeom>
              <a:avLst/>
              <a:gdLst/>
              <a:ahLst/>
              <a:cxnLst/>
              <a:rect l="l" t="t" r="r" b="b"/>
              <a:pathLst>
                <a:path w="4307205" h="1359535">
                  <a:moveTo>
                    <a:pt x="0" y="1359408"/>
                  </a:moveTo>
                  <a:lnTo>
                    <a:pt x="4306824" y="1359408"/>
                  </a:lnTo>
                  <a:lnTo>
                    <a:pt x="4306824" y="0"/>
                  </a:lnTo>
                  <a:lnTo>
                    <a:pt x="0" y="0"/>
                  </a:lnTo>
                  <a:lnTo>
                    <a:pt x="0" y="1359408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1928" y="2752394"/>
              <a:ext cx="2717292" cy="87929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42082" y="2449830"/>
              <a:ext cx="2543810" cy="434340"/>
            </a:xfrm>
            <a:custGeom>
              <a:avLst/>
              <a:gdLst/>
              <a:ahLst/>
              <a:cxnLst/>
              <a:rect l="l" t="t" r="r" b="b"/>
              <a:pathLst>
                <a:path w="2543810" h="434339">
                  <a:moveTo>
                    <a:pt x="254355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2543556" y="434339"/>
                  </a:lnTo>
                  <a:lnTo>
                    <a:pt x="2543556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42082" y="2449830"/>
              <a:ext cx="2543810" cy="434340"/>
            </a:xfrm>
            <a:custGeom>
              <a:avLst/>
              <a:gdLst/>
              <a:ahLst/>
              <a:cxnLst/>
              <a:rect l="l" t="t" r="r" b="b"/>
              <a:pathLst>
                <a:path w="2543810" h="434339">
                  <a:moveTo>
                    <a:pt x="0" y="434339"/>
                  </a:moveTo>
                  <a:lnTo>
                    <a:pt x="2543556" y="434339"/>
                  </a:lnTo>
                  <a:lnTo>
                    <a:pt x="2543556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020060" y="2456814"/>
            <a:ext cx="18535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ill Sans MT"/>
                <a:cs typeface="Gill Sans MT"/>
              </a:rPr>
              <a:t>F.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Voluntaria</a:t>
            </a:r>
            <a:endParaRPr sz="2800">
              <a:latin typeface="Gill Sans MT"/>
              <a:cs typeface="Gill Sans MT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64851" y="4198620"/>
          <a:ext cx="4611368" cy="207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ECO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GEO.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Hª</a:t>
                      </a:r>
                      <a:r>
                        <a:rPr sz="1100" b="1" spc="-35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FIL.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LATÍN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5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PONDERACIONES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UC3M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5049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D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90">
                <a:tc>
                  <a:txBody>
                    <a:bodyPr/>
                    <a:lstStyle/>
                    <a:p>
                      <a:pPr marL="8890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COM.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AUDIOVI.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96">
                <a:tc>
                  <a:txBody>
                    <a:bodyPr/>
                    <a:lstStyle/>
                    <a:p>
                      <a:pPr marL="8890">
                        <a:lnSpc>
                          <a:spcPts val="190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G.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ABIERTO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CCSS</a:t>
                      </a:r>
                      <a:r>
                        <a:rPr sz="16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308">
                <a:tc>
                  <a:txBody>
                    <a:bodyPr/>
                    <a:lstStyle/>
                    <a:p>
                      <a:pPr marL="8890">
                        <a:lnSpc>
                          <a:spcPts val="176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HUM.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52151" y="3960876"/>
            <a:ext cx="9055735" cy="2327275"/>
            <a:chOff x="52151" y="3960876"/>
            <a:chExt cx="9055735" cy="232727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5375" y="3960876"/>
              <a:ext cx="3432048" cy="201777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846" y="4168419"/>
              <a:ext cx="4608195" cy="260350"/>
            </a:xfrm>
            <a:custGeom>
              <a:avLst/>
              <a:gdLst/>
              <a:ahLst/>
              <a:cxnLst/>
              <a:rect l="l" t="t" r="r" b="b"/>
              <a:pathLst>
                <a:path w="4608195" h="260350">
                  <a:moveTo>
                    <a:pt x="2484755" y="0"/>
                  </a:moveTo>
                  <a:lnTo>
                    <a:pt x="1950085" y="0"/>
                  </a:lnTo>
                  <a:lnTo>
                    <a:pt x="0" y="0"/>
                  </a:lnTo>
                  <a:lnTo>
                    <a:pt x="0" y="260324"/>
                  </a:lnTo>
                  <a:lnTo>
                    <a:pt x="1950008" y="260324"/>
                  </a:lnTo>
                  <a:lnTo>
                    <a:pt x="2484755" y="260324"/>
                  </a:lnTo>
                  <a:lnTo>
                    <a:pt x="2484755" y="0"/>
                  </a:lnTo>
                  <a:close/>
                </a:path>
                <a:path w="4608195" h="260350">
                  <a:moveTo>
                    <a:pt x="4064520" y="0"/>
                  </a:moveTo>
                  <a:lnTo>
                    <a:pt x="3191853" y="0"/>
                  </a:lnTo>
                  <a:lnTo>
                    <a:pt x="2484805" y="0"/>
                  </a:lnTo>
                  <a:lnTo>
                    <a:pt x="2484805" y="260324"/>
                  </a:lnTo>
                  <a:lnTo>
                    <a:pt x="3191814" y="260324"/>
                  </a:lnTo>
                  <a:lnTo>
                    <a:pt x="4064520" y="260324"/>
                  </a:lnTo>
                  <a:lnTo>
                    <a:pt x="4064520" y="0"/>
                  </a:lnTo>
                  <a:close/>
                </a:path>
                <a:path w="4608195" h="260350">
                  <a:moveTo>
                    <a:pt x="4607712" y="0"/>
                  </a:moveTo>
                  <a:lnTo>
                    <a:pt x="4064558" y="0"/>
                  </a:lnTo>
                  <a:lnTo>
                    <a:pt x="4064558" y="260324"/>
                  </a:lnTo>
                  <a:lnTo>
                    <a:pt x="4607712" y="260324"/>
                  </a:lnTo>
                  <a:lnTo>
                    <a:pt x="4607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501" y="4162044"/>
              <a:ext cx="4620895" cy="2119630"/>
            </a:xfrm>
            <a:custGeom>
              <a:avLst/>
              <a:gdLst/>
              <a:ahLst/>
              <a:cxnLst/>
              <a:rect l="l" t="t" r="r" b="b"/>
              <a:pathLst>
                <a:path w="4620895" h="2119629">
                  <a:moveTo>
                    <a:pt x="0" y="266699"/>
                  </a:moveTo>
                  <a:lnTo>
                    <a:pt x="4620432" y="266699"/>
                  </a:lnTo>
                </a:path>
                <a:path w="4620895" h="2119629">
                  <a:moveTo>
                    <a:pt x="6350" y="0"/>
                  </a:moveTo>
                  <a:lnTo>
                    <a:pt x="6350" y="2119464"/>
                  </a:lnTo>
                </a:path>
                <a:path w="4620895" h="2119629">
                  <a:moveTo>
                    <a:pt x="0" y="6349"/>
                  </a:moveTo>
                  <a:lnTo>
                    <a:pt x="4620432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4673346" y="3632453"/>
            <a:ext cx="3024505" cy="1647189"/>
          </a:xfrm>
          <a:custGeom>
            <a:avLst/>
            <a:gdLst/>
            <a:ahLst/>
            <a:cxnLst/>
            <a:rect l="l" t="t" r="r" b="b"/>
            <a:pathLst>
              <a:path w="3024504" h="1647189">
                <a:moveTo>
                  <a:pt x="1003427" y="1589532"/>
                </a:moveTo>
                <a:lnTo>
                  <a:pt x="965327" y="1570482"/>
                </a:lnTo>
                <a:lnTo>
                  <a:pt x="889127" y="1532382"/>
                </a:lnTo>
                <a:lnTo>
                  <a:pt x="889127" y="1570482"/>
                </a:lnTo>
                <a:lnTo>
                  <a:pt x="0" y="1570482"/>
                </a:lnTo>
                <a:lnTo>
                  <a:pt x="0" y="1608582"/>
                </a:lnTo>
                <a:lnTo>
                  <a:pt x="889127" y="1608582"/>
                </a:lnTo>
                <a:lnTo>
                  <a:pt x="889127" y="1646682"/>
                </a:lnTo>
                <a:lnTo>
                  <a:pt x="965327" y="1608582"/>
                </a:lnTo>
                <a:lnTo>
                  <a:pt x="1003427" y="1589532"/>
                </a:lnTo>
                <a:close/>
              </a:path>
              <a:path w="3024504" h="1647189">
                <a:moveTo>
                  <a:pt x="3024378" y="363855"/>
                </a:moveTo>
                <a:lnTo>
                  <a:pt x="2986278" y="363855"/>
                </a:lnTo>
                <a:lnTo>
                  <a:pt x="2986278" y="0"/>
                </a:lnTo>
                <a:lnTo>
                  <a:pt x="2948178" y="0"/>
                </a:lnTo>
                <a:lnTo>
                  <a:pt x="2948178" y="363855"/>
                </a:lnTo>
                <a:lnTo>
                  <a:pt x="2910078" y="363855"/>
                </a:lnTo>
                <a:lnTo>
                  <a:pt x="2967228" y="478155"/>
                </a:lnTo>
                <a:lnTo>
                  <a:pt x="3014853" y="382905"/>
                </a:lnTo>
                <a:lnTo>
                  <a:pt x="3024378" y="36385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8918" y="1913889"/>
            <a:ext cx="592836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165" indent="-4191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150000"/>
              <a:buFont typeface="Segoe UI Symbol"/>
              <a:buChar char="❖"/>
              <a:tabLst>
                <a:tab pos="4318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Convocatoria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Ordinaria: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17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junio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❖"/>
            </a:pPr>
            <a:endParaRPr sz="4100">
              <a:latin typeface="Trebuchet MS"/>
              <a:cs typeface="Trebuchet MS"/>
            </a:endParaRPr>
          </a:p>
          <a:p>
            <a:pPr marL="431165" indent="-355600">
              <a:lnSpc>
                <a:spcPct val="100000"/>
              </a:lnSpc>
              <a:buClr>
                <a:srgbClr val="000000"/>
              </a:buClr>
              <a:buFont typeface="Segoe UI Symbol"/>
              <a:buChar char="❖"/>
              <a:tabLst>
                <a:tab pos="431165" algn="l"/>
                <a:tab pos="4318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Convocatoria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Extraordinaria:</a:t>
            </a:r>
            <a:r>
              <a:rPr sz="2000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14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julio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483360" algn="ctr">
              <a:lnSpc>
                <a:spcPct val="100000"/>
              </a:lnSpc>
            </a:pP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Consulta</a:t>
            </a:r>
            <a:r>
              <a:rPr sz="2000" u="heavy" spc="-4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en</a:t>
            </a:r>
            <a:r>
              <a:rPr sz="2000" u="heavy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la</a:t>
            </a:r>
            <a:r>
              <a:rPr sz="2000" u="heavy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web</a:t>
            </a:r>
            <a:endParaRPr sz="2000">
              <a:latin typeface="Trebuchet MS"/>
              <a:cs typeface="Trebuchet MS"/>
            </a:endParaRPr>
          </a:p>
          <a:p>
            <a:pPr marL="1481455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Este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situación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excepcional</a:t>
            </a:r>
            <a:endParaRPr sz="2000">
              <a:latin typeface="Trebuchet MS"/>
              <a:cs typeface="Trebuchet MS"/>
            </a:endParaRPr>
          </a:p>
          <a:p>
            <a:pPr marL="1481455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vivimos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pueden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surgir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cambios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94944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Publicación</a:t>
            </a:r>
            <a:r>
              <a:rPr u="none" spc="-70" dirty="0"/>
              <a:t> </a:t>
            </a:r>
            <a:r>
              <a:rPr u="none" spc="5" dirty="0"/>
              <a:t>y</a:t>
            </a:r>
            <a:r>
              <a:rPr u="none" spc="-40" dirty="0"/>
              <a:t> </a:t>
            </a:r>
            <a:r>
              <a:rPr u="none" spc="5" dirty="0"/>
              <a:t>entrega</a:t>
            </a:r>
            <a:r>
              <a:rPr u="none" spc="-65" dirty="0"/>
              <a:t> </a:t>
            </a:r>
            <a:r>
              <a:rPr u="none" spc="5" dirty="0"/>
              <a:t>de</a:t>
            </a:r>
            <a:r>
              <a:rPr u="none" spc="-40" dirty="0"/>
              <a:t> </a:t>
            </a:r>
            <a:r>
              <a:rPr u="none" dirty="0"/>
              <a:t>calificaciones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63677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Consulta</a:t>
            </a:r>
            <a:r>
              <a:rPr u="none" spc="-100" dirty="0"/>
              <a:t> </a:t>
            </a:r>
            <a:r>
              <a:rPr u="none" spc="5" dirty="0"/>
              <a:t>de</a:t>
            </a:r>
            <a:r>
              <a:rPr u="none" spc="-45" dirty="0"/>
              <a:t> </a:t>
            </a:r>
            <a:r>
              <a:rPr u="none" dirty="0"/>
              <a:t>calificaciones</a:t>
            </a:r>
          </a:p>
        </p:txBody>
      </p:sp>
      <p:sp>
        <p:nvSpPr>
          <p:cNvPr id="5" name="object 5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28600" y="1044887"/>
            <a:ext cx="8839200" cy="4580255"/>
            <a:chOff x="228600" y="1044887"/>
            <a:chExt cx="8839200" cy="45802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885" y="1263617"/>
              <a:ext cx="4109757" cy="40992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6571" y="1044887"/>
              <a:ext cx="4491228" cy="43242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1086611"/>
              <a:ext cx="4500372" cy="45384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84526" y="2890266"/>
            <a:ext cx="1740535" cy="281940"/>
          </a:xfrm>
          <a:prstGeom prst="rect">
            <a:avLst/>
          </a:prstGeom>
          <a:solidFill>
            <a:srgbClr val="FFFFFF"/>
          </a:solidFill>
          <a:ln w="32003">
            <a:solidFill>
              <a:srgbClr val="EC7C3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>
              <a:lnSpc>
                <a:spcPts val="1950"/>
              </a:lnSpc>
              <a:spcBef>
                <a:spcPts val="265"/>
              </a:spcBef>
            </a:pPr>
            <a:r>
              <a:rPr sz="1800" dirty="0">
                <a:latin typeface="Calibri"/>
                <a:cs typeface="Calibri"/>
              </a:rPr>
              <a:t>17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junio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2361" y="5599582"/>
            <a:ext cx="2797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CONTACTA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91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624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6000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3" y="822960"/>
            <a:ext cx="9131300" cy="5099685"/>
            <a:chOff x="12953" y="822960"/>
            <a:chExt cx="9131300" cy="5099685"/>
          </a:xfrm>
        </p:grpSpPr>
        <p:sp>
          <p:nvSpPr>
            <p:cNvPr id="3" name="object 3"/>
            <p:cNvSpPr/>
            <p:nvPr/>
          </p:nvSpPr>
          <p:spPr>
            <a:xfrm>
              <a:off x="12953" y="822960"/>
              <a:ext cx="9131300" cy="26034"/>
            </a:xfrm>
            <a:custGeom>
              <a:avLst/>
              <a:gdLst/>
              <a:ahLst/>
              <a:cxnLst/>
              <a:rect l="l" t="t" r="r" b="b"/>
              <a:pathLst>
                <a:path w="9131300" h="26034">
                  <a:moveTo>
                    <a:pt x="0" y="25907"/>
                  </a:moveTo>
                  <a:lnTo>
                    <a:pt x="9131045" y="25907"/>
                  </a:lnTo>
                  <a:lnTo>
                    <a:pt x="913104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7544" y="870204"/>
              <a:ext cx="2678808" cy="49266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499" y="870204"/>
              <a:ext cx="2586228" cy="5052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0464" y="870204"/>
              <a:ext cx="2898866" cy="500040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3827779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App</a:t>
            </a:r>
            <a:r>
              <a:rPr u="none" spc="-75" dirty="0"/>
              <a:t> </a:t>
            </a:r>
            <a:r>
              <a:rPr u="none" spc="5" dirty="0"/>
              <a:t>de</a:t>
            </a:r>
            <a:r>
              <a:rPr u="none" spc="-60" dirty="0"/>
              <a:t> </a:t>
            </a:r>
            <a:r>
              <a:rPr u="none" dirty="0"/>
              <a:t>Calificaciones</a:t>
            </a:r>
          </a:p>
        </p:txBody>
      </p:sp>
      <p:sp>
        <p:nvSpPr>
          <p:cNvPr id="8" name="object 8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1762760"/>
            <a:ext cx="748919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3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Plazo: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Tres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días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hábiles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desde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publicación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calificaciones.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Segoe UI Symbol"/>
              <a:buChar char="❑"/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egoe UI Symbol"/>
              <a:buChar char="❑"/>
            </a:pP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Clr>
                <a:srgbClr val="000000"/>
              </a:buClr>
              <a:buSzPct val="3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Solicitud</a:t>
            </a:r>
            <a:r>
              <a:rPr sz="2000" spc="2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vía</a:t>
            </a:r>
            <a:r>
              <a:rPr sz="2000" spc="2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web</a:t>
            </a:r>
            <a:r>
              <a:rPr sz="2000" spc="2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2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indicar</a:t>
            </a:r>
            <a:r>
              <a:rPr sz="2000" spc="2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2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asignaturas</a:t>
            </a:r>
            <a:r>
              <a:rPr sz="2000" spc="2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2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solicitas</a:t>
            </a:r>
            <a:r>
              <a:rPr sz="2000" spc="2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sean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revisadas.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Segoe UI Symbol"/>
              <a:buChar char="❑"/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egoe UI Symbol"/>
              <a:buChar char="❑"/>
            </a:pPr>
            <a:endParaRPr sz="1800">
              <a:latin typeface="Trebuchet MS"/>
              <a:cs typeface="Trebuchet MS"/>
            </a:endParaRPr>
          </a:p>
          <a:p>
            <a:pPr marL="355600" marR="7620" indent="-342900">
              <a:lnSpc>
                <a:spcPct val="100000"/>
              </a:lnSpc>
              <a:buClr>
                <a:srgbClr val="000000"/>
              </a:buClr>
              <a:buSzPct val="35000"/>
              <a:buFont typeface="Segoe UI Symbol"/>
              <a:buChar char="❑"/>
              <a:tabLst>
                <a:tab pos="354965" algn="l"/>
                <a:tab pos="355600" algn="l"/>
                <a:tab pos="1229995" algn="l"/>
                <a:tab pos="1603375" algn="l"/>
                <a:tab pos="2124710" algn="l"/>
                <a:tab pos="2395855" algn="l"/>
                <a:tab pos="2900680" algn="l"/>
                <a:tab pos="3159760" algn="l"/>
                <a:tab pos="3503929" algn="l"/>
                <a:tab pos="4234180" algn="l"/>
                <a:tab pos="5357495" algn="l"/>
                <a:tab pos="5767705" algn="l"/>
                <a:tab pos="6110605" algn="l"/>
                <a:tab pos="719582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Utiliz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u	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I	o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y	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cl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av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util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zada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ons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lta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de 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notas.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350837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Proceso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35" dirty="0"/>
              <a:t> </a:t>
            </a:r>
            <a:r>
              <a:rPr u="none" spc="-5" dirty="0"/>
              <a:t>revisión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350837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Proceso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35" dirty="0"/>
              <a:t> </a:t>
            </a:r>
            <a:r>
              <a:rPr u="none" spc="-5" dirty="0"/>
              <a:t>revisión</a:t>
            </a:r>
          </a:p>
        </p:txBody>
      </p:sp>
      <p:sp>
        <p:nvSpPr>
          <p:cNvPr id="5" name="object 5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4003" y="1432636"/>
            <a:ext cx="711327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111125" indent="-355600">
              <a:lnSpc>
                <a:spcPct val="100000"/>
              </a:lnSpc>
              <a:spcBef>
                <a:spcPts val="105"/>
              </a:spcBef>
              <a:tabLst>
                <a:tab pos="367665" algn="l"/>
                <a:tab pos="2864485" algn="l"/>
              </a:tabLst>
            </a:pPr>
            <a:r>
              <a:rPr sz="2000" spc="5" dirty="0">
                <a:latin typeface="Segoe UI Symbol"/>
                <a:cs typeface="Segoe UI Symbol"/>
              </a:rPr>
              <a:t>❏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 nuevo corrector/a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verifica que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todas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cuestiones han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sido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evaluadas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	no hay errores 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suma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 el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cálculo.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7665" algn="l"/>
              </a:tabLst>
            </a:pPr>
            <a:r>
              <a:rPr sz="2000" dirty="0">
                <a:latin typeface="Segoe UI Symbol"/>
                <a:cs typeface="Segoe UI Symbol"/>
              </a:rPr>
              <a:t>❏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nueva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corrección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ejercicio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nuevo</a:t>
            </a:r>
            <a:endParaRPr sz="2000">
              <a:latin typeface="Trebuchet MS"/>
              <a:cs typeface="Trebuchet MS"/>
            </a:endParaRPr>
          </a:p>
          <a:p>
            <a:pPr marL="36766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profesor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especialista.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367665" marR="465455" indent="-355600">
              <a:lnSpc>
                <a:spcPct val="100000"/>
              </a:lnSpc>
              <a:tabLst>
                <a:tab pos="367665" algn="l"/>
              </a:tabLst>
            </a:pPr>
            <a:r>
              <a:rPr sz="2000" dirty="0">
                <a:latin typeface="Segoe UI Symbol"/>
                <a:cs typeface="Segoe UI Symbol"/>
              </a:rPr>
              <a:t>❏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nota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final será la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media aritmética.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Puede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variar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b="1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b="1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al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alza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o a</a:t>
            </a:r>
            <a:r>
              <a:rPr sz="2000" b="1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baja.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367665" marR="5080" indent="-355600" algn="just">
              <a:lnSpc>
                <a:spcPct val="100000"/>
              </a:lnSpc>
            </a:pPr>
            <a:r>
              <a:rPr sz="2000" spc="5" dirty="0">
                <a:latin typeface="Segoe UI Symbol"/>
                <a:cs typeface="Segoe UI Symbol"/>
              </a:rPr>
              <a:t>❏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Solo si hay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diferencia 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2 o más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puntos,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hace tercera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corrección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oficio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final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será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media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aritmética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entre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tres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correcciones.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850" y="1051973"/>
            <a:ext cx="7487284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23545" algn="l"/>
                <a:tab pos="1458595" algn="l"/>
                <a:tab pos="2078989" algn="l"/>
                <a:tab pos="2551430" algn="l"/>
                <a:tab pos="3523615" algn="l"/>
                <a:tab pos="4607560" algn="l"/>
                <a:tab pos="5507355" algn="l"/>
                <a:tab pos="6068060" algn="l"/>
                <a:tab pos="6581775" algn="l"/>
              </a:tabLst>
            </a:pP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alum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h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ed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evisió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pue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	las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  revisadas,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vez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terminado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su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totalidad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proceso.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 err="1">
                <a:solidFill>
                  <a:srgbClr val="001F5F"/>
                </a:solidFill>
                <a:latin typeface="Trebuchet MS"/>
                <a:cs typeface="Trebuchet MS"/>
              </a:rPr>
              <a:t>Plazo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 solicitud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 visualización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UC3M: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pendiente</a:t>
            </a:r>
            <a:r>
              <a:rPr sz="2000" b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b="1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publicar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0515" y="4186554"/>
            <a:ext cx="28403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Book Antiqua"/>
                <a:cs typeface="Book Antiqua"/>
                <a:hlinkClick r:id="rId3"/>
              </a:rPr>
              <a:t>Consulta</a:t>
            </a:r>
            <a:r>
              <a:rPr sz="3000" b="1" u="heavy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Book Antiqua"/>
                <a:cs typeface="Book Antiqua"/>
                <a:hlinkClick r:id="rId3"/>
              </a:rPr>
              <a:t> </a:t>
            </a:r>
            <a:r>
              <a:rPr sz="3000" b="1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Book Antiqua"/>
                <a:cs typeface="Book Antiqua"/>
                <a:hlinkClick r:id="rId3"/>
              </a:rPr>
              <a:t>la</a:t>
            </a:r>
            <a:r>
              <a:rPr sz="3000" b="1" u="heavy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Book Antiqua"/>
                <a:cs typeface="Book Antiqua"/>
                <a:hlinkClick r:id="rId3"/>
              </a:rPr>
              <a:t> </a:t>
            </a:r>
            <a:r>
              <a:rPr sz="3000" b="1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Book Antiqua"/>
                <a:cs typeface="Book Antiqua"/>
                <a:hlinkClick r:id="rId3"/>
              </a:rPr>
              <a:t>web</a:t>
            </a:r>
            <a:endParaRPr sz="3000" dirty="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350837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Proceso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35" dirty="0"/>
              <a:t> </a:t>
            </a:r>
            <a:r>
              <a:rPr u="none" spc="-5" dirty="0"/>
              <a:t>revisión</a:t>
            </a:r>
          </a:p>
        </p:txBody>
      </p:sp>
      <p:sp>
        <p:nvSpPr>
          <p:cNvPr id="7" name="object 7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634CD0C-EC47-4643-A146-8F6B78FA9587}"/>
              </a:ext>
            </a:extLst>
          </p:cNvPr>
          <p:cNvSpPr/>
          <p:nvPr/>
        </p:nvSpPr>
        <p:spPr>
          <a:xfrm>
            <a:off x="473727" y="2074939"/>
            <a:ext cx="8209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Convocatoria ordinaria</a:t>
            </a:r>
            <a:r>
              <a:rPr lang="es-ES" b="0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: desde las 9:00 horas del día 18 de junio hasta las 14 horas del 22 de junio.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Convocatoria extraordinaria: </a:t>
            </a:r>
            <a:r>
              <a:rPr lang="es-ES" b="0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desde las 9:00 horas del día 15 de julio hasta las 14 horas del día 19 de julio.</a:t>
            </a:r>
          </a:p>
          <a:p>
            <a:pPr fontAlgn="base"/>
            <a:r>
              <a:rPr lang="es-ES" b="0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 Debes hacer tu solicitud a través de la web e indicar en ella las asignaturas que solicitas que sean revisadas. Para acceder, utiliza tu DNI o NIE, y la clave que has utilizado en la consulta de notas. Si la has perdido, </a:t>
            </a:r>
            <a:r>
              <a:rPr lang="es-ES" b="0" i="0" u="none" strike="noStrike" dirty="0">
                <a:solidFill>
                  <a:srgbClr val="20558A"/>
                </a:solidFill>
                <a:effectLst/>
                <a:latin typeface="Trebuchet MS" panose="020B0603020202020204" pitchFamily="34" charset="0"/>
                <a:hlinkClick r:id="rId5"/>
              </a:rPr>
              <a:t>haz clic aquí para recuperarla</a:t>
            </a:r>
            <a:r>
              <a:rPr lang="es-ES" b="0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 . </a:t>
            </a:r>
            <a:r>
              <a:rPr lang="es-ES" b="0" i="0" u="none" strike="noStrike" dirty="0">
                <a:solidFill>
                  <a:srgbClr val="20558A"/>
                </a:solidFill>
                <a:effectLst/>
                <a:latin typeface="Trebuchet MS" panose="020B0603020202020204" pitchFamily="34" charset="0"/>
                <a:hlinkClick r:id="rId6"/>
              </a:rPr>
              <a:t>Acceso a la solicitud de reclamación</a:t>
            </a:r>
            <a:endParaRPr lang="es-ES" b="0" i="0" u="none" strike="noStrike" dirty="0">
              <a:solidFill>
                <a:srgbClr val="20558A"/>
              </a:solidFill>
              <a:effectLst/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s-ES" b="0" i="0" dirty="0">
              <a:solidFill>
                <a:srgbClr val="3A3A3A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584DC9-BF9C-4547-8B2F-7B211E696C69}"/>
              </a:ext>
            </a:extLst>
          </p:cNvPr>
          <p:cNvSpPr/>
          <p:nvPr/>
        </p:nvSpPr>
        <p:spPr>
          <a:xfrm>
            <a:off x="547522" y="4669154"/>
            <a:ext cx="8127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0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Puedes consultar las fechas de publicación de resultados en </a:t>
            </a:r>
            <a:r>
              <a:rPr lang="es-ES" b="0" i="0" u="none" strike="noStrike" dirty="0">
                <a:solidFill>
                  <a:srgbClr val="20558A"/>
                </a:solidFill>
                <a:effectLst/>
                <a:latin typeface="Trebuchet MS" panose="020B0603020202020204" pitchFamily="34" charset="0"/>
                <a:hlinkClick r:id="rId7"/>
              </a:rPr>
              <a:t>la página de consulta de calificaciones</a:t>
            </a:r>
            <a:r>
              <a:rPr lang="es-ES" b="0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  el 30 de junio a partir de las 9:00 horas (convocatoria ordinaria) y el día 27 de julio a partir de las 15:00 horas (convocatoria extraordinaria).</a:t>
            </a:r>
          </a:p>
          <a:p>
            <a:pPr fontAlgn="base"/>
            <a:r>
              <a:rPr lang="es-ES" b="0" i="0" dirty="0">
                <a:solidFill>
                  <a:srgbClr val="3A3A3A"/>
                </a:solidFill>
                <a:effectLst/>
                <a:latin typeface="Trebuchet MS" panose="020B0603020202020204" pitchFamily="34" charset="0"/>
              </a:rPr>
              <a:t>Las notas se publicarán en la consulta web y en la app para móviles.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38848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Importes</a:t>
            </a:r>
            <a:r>
              <a:rPr u="none" spc="-85" dirty="0"/>
              <a:t> </a:t>
            </a:r>
            <a:r>
              <a:rPr u="none" spc="5" dirty="0"/>
              <a:t>de</a:t>
            </a:r>
            <a:r>
              <a:rPr u="none" spc="-40" dirty="0"/>
              <a:t> </a:t>
            </a:r>
            <a:r>
              <a:rPr u="none" spc="5" dirty="0"/>
              <a:t>la</a:t>
            </a:r>
            <a:r>
              <a:rPr u="none" spc="-40" dirty="0"/>
              <a:t> </a:t>
            </a:r>
            <a:r>
              <a:rPr u="none" dirty="0"/>
              <a:t>matrícula</a:t>
            </a:r>
          </a:p>
        </p:txBody>
      </p:sp>
      <p:sp>
        <p:nvSpPr>
          <p:cNvPr id="4" name="object 4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" y="926591"/>
            <a:ext cx="8016505" cy="47843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543" y="1761235"/>
            <a:ext cx="536638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3333"/>
              <a:buFont typeface="Arial"/>
              <a:buChar char="●"/>
              <a:tabLst>
                <a:tab pos="367665" algn="l"/>
                <a:tab pos="368300" algn="l"/>
              </a:tabLst>
            </a:pPr>
            <a:r>
              <a:rPr sz="24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Preguntas</a:t>
            </a:r>
            <a:r>
              <a:rPr sz="2400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más</a:t>
            </a:r>
            <a:r>
              <a:rPr sz="2400" u="heavy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4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frecuentes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2450">
              <a:latin typeface="Trebuchet MS"/>
              <a:cs typeface="Trebuchet MS"/>
            </a:endParaRPr>
          </a:p>
          <a:p>
            <a:pPr marL="367665" indent="-355600">
              <a:lnSpc>
                <a:spcPct val="100000"/>
              </a:lnSpc>
              <a:buClr>
                <a:srgbClr val="000000"/>
              </a:buClr>
              <a:buSzPct val="83333"/>
              <a:buFont typeface="Arial"/>
              <a:buChar char="●"/>
              <a:tabLst>
                <a:tab pos="367665" algn="l"/>
                <a:tab pos="368300" algn="l"/>
              </a:tabLst>
            </a:pP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Instrucciones</a:t>
            </a:r>
            <a:r>
              <a:rPr sz="2400" u="heavy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del día</a:t>
            </a:r>
            <a:r>
              <a:rPr sz="2400" u="heavy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de</a:t>
            </a:r>
            <a:r>
              <a:rPr sz="24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la</a:t>
            </a:r>
            <a:r>
              <a:rPr sz="2400" u="heavy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3"/>
              </a:rPr>
              <a:t>prueba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2450">
              <a:latin typeface="Trebuchet MS"/>
              <a:cs typeface="Trebuchet MS"/>
            </a:endParaRPr>
          </a:p>
          <a:p>
            <a:pPr marL="367665" indent="-355600">
              <a:lnSpc>
                <a:spcPct val="100000"/>
              </a:lnSpc>
              <a:buClr>
                <a:srgbClr val="000000"/>
              </a:buClr>
              <a:buSzPct val="83333"/>
              <a:buFont typeface="Arial"/>
              <a:buChar char="●"/>
              <a:tabLst>
                <a:tab pos="367665" algn="l"/>
                <a:tab pos="368300" algn="l"/>
              </a:tabLst>
            </a:pP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4"/>
              </a:rPr>
              <a:t>Consulta</a:t>
            </a:r>
            <a:r>
              <a:rPr sz="2400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4"/>
              </a:rPr>
              <a:t>tu</a:t>
            </a:r>
            <a:r>
              <a:rPr sz="2400" u="heavy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24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4"/>
              </a:rPr>
              <a:t>Aula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●"/>
            </a:pPr>
            <a:endParaRPr sz="2450">
              <a:latin typeface="Trebuchet MS"/>
              <a:cs typeface="Trebuchet MS"/>
            </a:endParaRPr>
          </a:p>
          <a:p>
            <a:pPr marL="367665" indent="-355600">
              <a:lnSpc>
                <a:spcPct val="100000"/>
              </a:lnSpc>
              <a:buClr>
                <a:srgbClr val="000000"/>
              </a:buClr>
              <a:buSzPct val="83333"/>
              <a:buFont typeface="Arial"/>
              <a:buChar char="●"/>
              <a:tabLst>
                <a:tab pos="367665" algn="l"/>
                <a:tab pos="368300" algn="l"/>
              </a:tabLst>
            </a:pP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5"/>
              </a:rPr>
              <a:t>Consulta </a:t>
            </a:r>
            <a:r>
              <a:rPr sz="24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5"/>
              </a:rPr>
              <a:t>las </a:t>
            </a: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5"/>
              </a:rPr>
              <a:t>calculadoras</a:t>
            </a:r>
            <a:r>
              <a:rPr sz="2400" u="heavy" spc="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2400" u="heavy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5"/>
              </a:rPr>
              <a:t>permitidas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2450">
              <a:latin typeface="Trebuchet MS"/>
              <a:cs typeface="Trebuchet MS"/>
            </a:endParaRPr>
          </a:p>
          <a:p>
            <a:pPr marL="367665" indent="-355600">
              <a:lnSpc>
                <a:spcPct val="100000"/>
              </a:lnSpc>
              <a:buClr>
                <a:srgbClr val="000000"/>
              </a:buClr>
              <a:buSzPct val="83333"/>
              <a:buFont typeface="Arial"/>
              <a:buChar char="●"/>
              <a:tabLst>
                <a:tab pos="367665" algn="l"/>
                <a:tab pos="368300" algn="l"/>
              </a:tabLst>
            </a:pP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6"/>
              </a:rPr>
              <a:t>Adaptaciones</a:t>
            </a:r>
            <a:r>
              <a:rPr sz="2400"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4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6"/>
              </a:rPr>
              <a:t>en</a:t>
            </a:r>
            <a:r>
              <a:rPr sz="2400" u="heavy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24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6"/>
              </a:rPr>
              <a:t>la EvAU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402590" algn="l"/>
                <a:tab pos="9156700" algn="l"/>
              </a:tabLst>
            </a:pPr>
            <a:r>
              <a:rPr dirty="0"/>
              <a:t> 	Otras</a:t>
            </a:r>
            <a:r>
              <a:rPr spc="-65" dirty="0"/>
              <a:t> </a:t>
            </a:r>
            <a:r>
              <a:rPr spc="-5" dirty="0"/>
              <a:t>informaciones	</a:t>
            </a:r>
          </a:p>
        </p:txBody>
      </p:sp>
      <p:sp>
        <p:nvSpPr>
          <p:cNvPr id="5" name="object 5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92404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Proceso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Admisión</a:t>
            </a:r>
            <a:r>
              <a:rPr u="none" spc="-65" dirty="0"/>
              <a:t> </a:t>
            </a:r>
            <a:r>
              <a:rPr u="none" spc="5" dirty="0"/>
              <a:t>en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spc="5" dirty="0"/>
              <a:t>Universidad</a:t>
            </a:r>
          </a:p>
        </p:txBody>
      </p:sp>
      <p:sp>
        <p:nvSpPr>
          <p:cNvPr id="4" name="object 4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972311"/>
            <a:ext cx="8052816" cy="4771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27188"/>
            <a:ext cx="7310755" cy="34550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Font typeface="Segoe UI Symbol"/>
              <a:buChar char="❖"/>
              <a:tabLst>
                <a:tab pos="2794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Convocatoria</a:t>
            </a:r>
            <a:r>
              <a:rPr sz="2000" spc="-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Ordinaria:</a:t>
            </a:r>
            <a:endParaRPr sz="2000">
              <a:latin typeface="Trebuchet MS"/>
              <a:cs typeface="Trebuchet MS"/>
            </a:endParaRPr>
          </a:p>
          <a:p>
            <a:pPr marL="623570" lvl="1" indent="-2673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Segoe UI Symbol"/>
              <a:buChar char="➢"/>
              <a:tabLst>
                <a:tab pos="62420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7,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8,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9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10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junio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(11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coincidencias)</a:t>
            </a:r>
            <a:endParaRPr sz="2000">
              <a:latin typeface="Trebuchet MS"/>
              <a:cs typeface="Trebuchet MS"/>
            </a:endParaRPr>
          </a:p>
          <a:p>
            <a:pPr marL="623570" marR="5080" lvl="1" indent="-266700">
              <a:lnSpc>
                <a:spcPct val="125000"/>
              </a:lnSpc>
              <a:buClr>
                <a:srgbClr val="000000"/>
              </a:buClr>
              <a:buFont typeface="Segoe UI Symbol"/>
              <a:buChar char="➢"/>
              <a:tabLst>
                <a:tab pos="624205" algn="l"/>
              </a:tabLst>
            </a:pP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Novedad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del curso pasado: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7 Alumnos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Bachilleratos de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Ciencias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8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Bachilleratos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Humanidades,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Arte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CCSS.</a:t>
            </a:r>
            <a:endParaRPr sz="2000">
              <a:latin typeface="Trebuchet MS"/>
              <a:cs typeface="Trebuchet MS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Segoe UI Symbol"/>
              <a:buChar char="❖"/>
              <a:tabLst>
                <a:tab pos="2794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Convocatoria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Extraordinaria:</a:t>
            </a:r>
            <a:endParaRPr sz="2000">
              <a:latin typeface="Trebuchet MS"/>
              <a:cs typeface="Trebuchet MS"/>
            </a:endParaRPr>
          </a:p>
          <a:p>
            <a:pPr marL="623570" lvl="1" indent="-2673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Segoe UI Symbol"/>
              <a:buChar char="➢"/>
              <a:tabLst>
                <a:tab pos="624205" algn="l"/>
                <a:tab pos="162306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6,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7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8	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julio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(9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coincidencias)</a:t>
            </a:r>
            <a:endParaRPr sz="2000">
              <a:latin typeface="Trebuchet MS"/>
              <a:cs typeface="Trebuchet MS"/>
            </a:endParaRPr>
          </a:p>
          <a:p>
            <a:pPr marL="21590" algn="ctr">
              <a:lnSpc>
                <a:spcPct val="100000"/>
              </a:lnSpc>
              <a:spcBef>
                <a:spcPts val="60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Consultar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página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web</a:t>
            </a:r>
            <a:endParaRPr sz="2000">
              <a:latin typeface="Trebuchet MS"/>
              <a:cs typeface="Trebuchet MS"/>
            </a:endParaRPr>
          </a:p>
          <a:p>
            <a:pPr marL="48895" marR="20955" algn="ctr">
              <a:lnSpc>
                <a:spcPct val="125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(este curso por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 situación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excepcional pueden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surgir cambios)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CALENDARIOS</a:t>
            </a:r>
            <a:r>
              <a:rPr sz="2000" u="heavy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Y</a:t>
            </a:r>
            <a:r>
              <a:rPr sz="2000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HORARIOS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35051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Fechas</a:t>
            </a:r>
            <a:r>
              <a:rPr u="none" spc="-45" dirty="0"/>
              <a:t> </a:t>
            </a:r>
            <a:r>
              <a:rPr u="none" spc="-5" dirty="0"/>
              <a:t>realización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40" dirty="0"/>
              <a:t> </a:t>
            </a:r>
            <a:r>
              <a:rPr u="none" spc="5" dirty="0"/>
              <a:t>la</a:t>
            </a:r>
            <a:r>
              <a:rPr u="none" spc="-10" dirty="0"/>
              <a:t> </a:t>
            </a:r>
            <a:r>
              <a:rPr u="none" spc="5" dirty="0"/>
              <a:t>EvAU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1111376"/>
            <a:ext cx="748982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El</a:t>
            </a:r>
            <a:r>
              <a:rPr sz="2000"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proceso</a:t>
            </a:r>
            <a:r>
              <a:rPr sz="2000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de</a:t>
            </a:r>
            <a:r>
              <a:rPr sz="2000" u="heavy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solicitud</a:t>
            </a:r>
            <a:r>
              <a:rPr sz="2000" u="heavy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de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admisión</a:t>
            </a:r>
            <a:r>
              <a:rPr sz="2000" u="heavy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(Preinscripción)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rebuchet MS"/>
              <a:cs typeface="Trebuchet MS"/>
            </a:endParaRPr>
          </a:p>
          <a:p>
            <a:pPr marL="469900" marR="5080" indent="-355600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➢"/>
              <a:tabLst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públicas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Madrid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(Alcalá,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Autónoma,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Carlos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III,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Complutense,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Politécnica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Rey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Juan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Carlos),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tienen consideración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 única Universidad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constituyen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distrito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único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efectos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del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proceso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solicitud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admisión.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469900" marR="5715" indent="-355600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➢"/>
              <a:tabLst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Significa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todas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plazas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se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ofertan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igualdad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condiciones sin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tener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cuenta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 distrito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procedencia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lugar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reside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alumno.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92404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Proceso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Admisión</a:t>
            </a:r>
            <a:r>
              <a:rPr u="none" spc="-65" dirty="0"/>
              <a:t> </a:t>
            </a:r>
            <a:r>
              <a:rPr u="none" spc="5" dirty="0"/>
              <a:t>en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spc="5" dirty="0"/>
              <a:t>Universidad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1145794"/>
            <a:ext cx="748982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proceso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solicitud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admisión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641985" marR="5080" indent="-351155" algn="just">
              <a:lnSpc>
                <a:spcPct val="100000"/>
              </a:lnSpc>
              <a:buClr>
                <a:srgbClr val="000000"/>
              </a:buClr>
              <a:buSzPct val="90000"/>
              <a:buFont typeface="Segoe UI Symbol"/>
              <a:buChar char="✓"/>
              <a:tabLst>
                <a:tab pos="64262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 realizará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través de internet en la página web común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habilitada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en</a:t>
            </a:r>
            <a:r>
              <a:rPr sz="2000" spc="6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6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distrito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universitario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Madrid.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✓"/>
            </a:pPr>
            <a:endParaRPr sz="2050" dirty="0">
              <a:latin typeface="Trebuchet MS"/>
              <a:cs typeface="Trebuchet MS"/>
            </a:endParaRPr>
          </a:p>
          <a:p>
            <a:pPr marL="641985" indent="-389255">
              <a:lnSpc>
                <a:spcPct val="100000"/>
              </a:lnSpc>
              <a:buClr>
                <a:srgbClr val="000000"/>
              </a:buClr>
              <a:buSzPct val="120000"/>
              <a:buFont typeface="Segoe UI Symbol"/>
              <a:buChar char="✓"/>
              <a:tabLst>
                <a:tab pos="641985" algn="l"/>
                <a:tab pos="64262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Plazo:</a:t>
            </a:r>
            <a:endParaRPr sz="2000" dirty="0">
              <a:latin typeface="Trebuchet MS"/>
              <a:cs typeface="Trebuchet MS"/>
            </a:endParaRPr>
          </a:p>
          <a:p>
            <a:pPr marL="1384300" lvl="1" indent="-381635">
              <a:lnSpc>
                <a:spcPct val="100000"/>
              </a:lnSpc>
              <a:buClr>
                <a:srgbClr val="000000"/>
              </a:buClr>
              <a:buSzPct val="120000"/>
              <a:buFont typeface="Book Antiqua"/>
              <a:buChar char="■"/>
              <a:tabLst>
                <a:tab pos="1383665" algn="l"/>
                <a:tab pos="13849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Convocatoria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ordinaria: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pendiente</a:t>
            </a:r>
            <a:endParaRPr sz="2000" dirty="0">
              <a:latin typeface="Trebuchet MS"/>
              <a:cs typeface="Trebuchet MS"/>
            </a:endParaRPr>
          </a:p>
          <a:p>
            <a:pPr marL="1384300" lvl="1" indent="-381635">
              <a:lnSpc>
                <a:spcPct val="100000"/>
              </a:lnSpc>
              <a:buClr>
                <a:srgbClr val="000000"/>
              </a:buClr>
              <a:buSzPct val="120000"/>
              <a:buFont typeface="Book Antiqua"/>
              <a:buChar char="■"/>
              <a:tabLst>
                <a:tab pos="1383665" algn="l"/>
                <a:tab pos="13849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Convocatoria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extraordinaria: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pendiente</a:t>
            </a:r>
            <a:endParaRPr sz="2000" dirty="0">
              <a:latin typeface="Trebuchet MS"/>
              <a:cs typeface="Trebuchet MS"/>
            </a:endParaRPr>
          </a:p>
          <a:p>
            <a:pPr marL="2976880">
              <a:lnSpc>
                <a:spcPct val="100000"/>
              </a:lnSpc>
              <a:spcBef>
                <a:spcPts val="2400"/>
              </a:spcBef>
            </a:pP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Consulta</a:t>
            </a:r>
            <a:r>
              <a:rPr sz="2000" u="heavy" spc="-4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nuestra</a:t>
            </a:r>
            <a:r>
              <a:rPr sz="2000" u="heavy" spc="-5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web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92404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Proceso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Admisión</a:t>
            </a:r>
            <a:r>
              <a:rPr u="none" spc="-65" dirty="0"/>
              <a:t> </a:t>
            </a:r>
            <a:r>
              <a:rPr u="none" spc="5" dirty="0"/>
              <a:t>en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spc="5" dirty="0"/>
              <a:t>Universidad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2AB1A63-3987-4DA0-91CF-B4FD3DA89FAB}"/>
              </a:ext>
            </a:extLst>
          </p:cNvPr>
          <p:cNvSpPr/>
          <p:nvPr/>
        </p:nvSpPr>
        <p:spPr>
          <a:xfrm>
            <a:off x="1295400" y="45205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S" b="1" dirty="0">
                <a:solidFill>
                  <a:srgbClr val="3A3A3A"/>
                </a:solidFill>
                <a:latin typeface="inherit"/>
              </a:rPr>
              <a:t>Plazos de solicitud - curso 2021/22:</a:t>
            </a:r>
            <a:endParaRPr lang="es-ES" dirty="0">
              <a:solidFill>
                <a:srgbClr val="3A3A3A"/>
              </a:solidFill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3A3A3A"/>
                </a:solidFill>
                <a:latin typeface="inherit"/>
              </a:rPr>
              <a:t>Convocatoria ordinaria: Del 10 de junio al 2 de julio</a:t>
            </a:r>
            <a:r>
              <a:rPr lang="es-ES" b="1" dirty="0">
                <a:solidFill>
                  <a:srgbClr val="3A3A3A"/>
                </a:solidFill>
                <a:latin typeface="Trebuchet MS" panose="020B0603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b="1" dirty="0"/>
              <a:t>Convocatoria extraordinaria:</a:t>
            </a:r>
            <a:r>
              <a:rPr lang="es-ES" dirty="0"/>
              <a:t> </a:t>
            </a:r>
            <a:r>
              <a:rPr lang="es-ES" b="1" dirty="0"/>
              <a:t>Del 23 al 30 de julio</a:t>
            </a:r>
            <a:endParaRPr lang="es-ES" b="0" i="0" dirty="0">
              <a:solidFill>
                <a:srgbClr val="3A3A3A"/>
              </a:solidFill>
              <a:effectLst/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92404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Proceso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Admisión</a:t>
            </a:r>
            <a:r>
              <a:rPr u="none" spc="-65" dirty="0"/>
              <a:t> </a:t>
            </a:r>
            <a:r>
              <a:rPr u="none" spc="5" dirty="0"/>
              <a:t>en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spc="5" dirty="0"/>
              <a:t>Universidad</a:t>
            </a:r>
          </a:p>
        </p:txBody>
      </p:sp>
      <p:sp>
        <p:nvSpPr>
          <p:cNvPr id="5" name="object 5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9216" y="1739900"/>
            <a:ext cx="678942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proceso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solicitud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admisión.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rebuchet MS"/>
              <a:cs typeface="Trebuchet MS"/>
            </a:endParaRPr>
          </a:p>
          <a:p>
            <a:pPr marL="641985" marR="5715" indent="-381000">
              <a:lnSpc>
                <a:spcPct val="100000"/>
              </a:lnSpc>
              <a:buClr>
                <a:srgbClr val="000000"/>
              </a:buClr>
              <a:buSzPct val="115000"/>
              <a:buFont typeface="Segoe UI Symbol"/>
              <a:buChar char="❑"/>
              <a:tabLst>
                <a:tab pos="642620" algn="l"/>
                <a:tab pos="1240790" algn="l"/>
                <a:tab pos="1610995" algn="l"/>
                <a:tab pos="2435860" algn="l"/>
                <a:tab pos="3653790" algn="l"/>
                <a:tab pos="4193540" algn="l"/>
                <a:tab pos="5922010" algn="l"/>
                <a:tab pos="656463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Sólo	se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olicit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 </a:t>
            </a:r>
            <a:r>
              <a:rPr sz="2000" spc="-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ra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odo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el 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distrito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único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(max.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12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titulaciones).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641985" marR="5080" indent="-381000">
              <a:lnSpc>
                <a:spcPct val="100000"/>
              </a:lnSpc>
              <a:buClr>
                <a:srgbClr val="000000"/>
              </a:buClr>
              <a:buSzPct val="115000"/>
              <a:buFont typeface="Segoe UI Symbol"/>
              <a:buChar char="❑"/>
              <a:tabLst>
                <a:tab pos="642620" algn="l"/>
                <a:tab pos="1566545" algn="l"/>
                <a:tab pos="1847214" algn="l"/>
                <a:tab pos="2306320" algn="l"/>
                <a:tab pos="3319779" algn="l"/>
                <a:tab pos="4591050" algn="l"/>
                <a:tab pos="5598795" algn="l"/>
                <a:tab pos="5985510" algn="l"/>
              </a:tabLst>
            </a:pP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Ac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	a	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Cent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os	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critos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,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á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se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b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á  solicitar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admisión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provisional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dichos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Centros.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1474470"/>
            <a:ext cx="7483475" cy="355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Notas</a:t>
            </a:r>
            <a:r>
              <a:rPr sz="24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400" b="1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Corte</a:t>
            </a:r>
            <a:endParaRPr sz="240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241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spc="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spc="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ha</a:t>
            </a:r>
            <a:r>
              <a:rPr sz="2000" spc="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tenido</a:t>
            </a:r>
            <a:r>
              <a:rPr sz="2000" spc="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último</a:t>
            </a:r>
            <a:r>
              <a:rPr sz="2000" spc="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estudiante</a:t>
            </a:r>
            <a:r>
              <a:rPr sz="2000" spc="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ha</a:t>
            </a:r>
            <a:r>
              <a:rPr sz="2000" spc="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conseguido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60655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plaza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una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titulación.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 marR="5080" indent="1206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determina</a:t>
            </a:r>
            <a:r>
              <a:rPr sz="2000" spc="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función</a:t>
            </a:r>
            <a:r>
              <a:rPr sz="20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oferta</a:t>
            </a:r>
            <a:r>
              <a:rPr sz="20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cada</a:t>
            </a:r>
            <a:r>
              <a:rPr sz="20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titulación</a:t>
            </a:r>
            <a:r>
              <a:rPr sz="2000" spc="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una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demanda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recibida.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publican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curso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anterior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–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Orientativo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</a:pP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IMPORTANTE:</a:t>
            </a:r>
            <a:r>
              <a:rPr sz="28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Listas</a:t>
            </a:r>
            <a:r>
              <a:rPr sz="2800" spc="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espera.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692404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Proceso</a:t>
            </a:r>
            <a:r>
              <a:rPr u="none" spc="-55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dirty="0"/>
              <a:t>Admisión</a:t>
            </a:r>
            <a:r>
              <a:rPr u="none" spc="-65" dirty="0"/>
              <a:t> </a:t>
            </a:r>
            <a:r>
              <a:rPr u="none" spc="5" dirty="0"/>
              <a:t>en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spc="5" dirty="0"/>
              <a:t>Universidad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3" name="object 3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2960"/>
            <a:ext cx="9143999" cy="50794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5075" y="901801"/>
            <a:ext cx="4823460" cy="23120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Cuatro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cursos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de 60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ECTS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Formación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básica en los primeros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cursos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Materias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específicas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Cursos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superiores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Prácticas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empresas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Trabajo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Fin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Grado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4128" y="3188563"/>
            <a:ext cx="28346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Entre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cinco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seis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cursos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Alrededor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72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9670" y="4102156"/>
            <a:ext cx="580136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Másteres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Universitarios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 Profesiones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Reguladas.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Másteres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Universitarios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Académico/Profesionales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Másteres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Universitarios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Investigación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953" y="822960"/>
            <a:ext cx="9131300" cy="2525395"/>
            <a:chOff x="12953" y="822960"/>
            <a:chExt cx="9131300" cy="2525395"/>
          </a:xfrm>
        </p:grpSpPr>
        <p:sp>
          <p:nvSpPr>
            <p:cNvPr id="7" name="object 7"/>
            <p:cNvSpPr/>
            <p:nvPr/>
          </p:nvSpPr>
          <p:spPr>
            <a:xfrm>
              <a:off x="12953" y="822960"/>
              <a:ext cx="9131300" cy="26034"/>
            </a:xfrm>
            <a:custGeom>
              <a:avLst/>
              <a:gdLst/>
              <a:ahLst/>
              <a:cxnLst/>
              <a:rect l="l" t="t" r="r" b="b"/>
              <a:pathLst>
                <a:path w="9131300" h="26034">
                  <a:moveTo>
                    <a:pt x="0" y="25907"/>
                  </a:moveTo>
                  <a:lnTo>
                    <a:pt x="9131045" y="25907"/>
                  </a:lnTo>
                  <a:lnTo>
                    <a:pt x="913104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2749" y="870966"/>
              <a:ext cx="0" cy="2463165"/>
            </a:xfrm>
            <a:custGeom>
              <a:avLst/>
              <a:gdLst/>
              <a:ahLst/>
              <a:cxnLst/>
              <a:rect l="l" t="t" r="r" b="b"/>
              <a:pathLst>
                <a:path h="2463165">
                  <a:moveTo>
                    <a:pt x="0" y="0"/>
                  </a:moveTo>
                  <a:lnTo>
                    <a:pt x="0" y="2462657"/>
                  </a:lnTo>
                </a:path>
              </a:pathLst>
            </a:custGeom>
            <a:ln w="2895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dirty="0">
                <a:solidFill>
                  <a:srgbClr val="000D77"/>
                </a:solidFill>
                <a:latin typeface="Trebuchet MS"/>
                <a:cs typeface="Trebuchet MS"/>
              </a:rPr>
              <a:t>Estructura</a:t>
            </a:r>
            <a:r>
              <a:rPr sz="3000" b="1" spc="-6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de</a:t>
            </a:r>
            <a:r>
              <a:rPr sz="3000" b="1" spc="-1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la</a:t>
            </a:r>
            <a:r>
              <a:rPr sz="3000" b="1" spc="-15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000D77"/>
                </a:solidFill>
                <a:latin typeface="Trebuchet MS"/>
                <a:cs typeface="Trebuchet MS"/>
              </a:rPr>
              <a:t>Enseñanza</a:t>
            </a:r>
            <a:r>
              <a:rPr sz="3000" b="1" spc="-5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000D77"/>
                </a:solidFill>
                <a:latin typeface="Trebuchet MS"/>
                <a:cs typeface="Trebuchet MS"/>
              </a:rPr>
              <a:t>Universitaria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2750" y="4289297"/>
            <a:ext cx="0" cy="1428115"/>
          </a:xfrm>
          <a:custGeom>
            <a:avLst/>
            <a:gdLst/>
            <a:ahLst/>
            <a:cxnLst/>
            <a:rect l="l" t="t" r="r" b="b"/>
            <a:pathLst>
              <a:path h="1428114">
                <a:moveTo>
                  <a:pt x="0" y="0"/>
                </a:moveTo>
                <a:lnTo>
                  <a:pt x="0" y="1427949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1765173"/>
            <a:ext cx="2251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GRA</a:t>
            </a:r>
            <a:r>
              <a:rPr sz="4000" b="1" spc="-25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395" y="3348685"/>
            <a:ext cx="4507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DOBLES</a:t>
            </a:r>
            <a:r>
              <a:rPr sz="4000" b="1" spc="-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GRADOS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322" y="4668977"/>
            <a:ext cx="2844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sz="4000" b="1" spc="-20" dirty="0">
                <a:solidFill>
                  <a:srgbClr val="800000"/>
                </a:solidFill>
                <a:latin typeface="Arial"/>
                <a:cs typeface="Arial"/>
              </a:rPr>
              <a:t>Á</a:t>
            </a: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ST</a:t>
            </a:r>
            <a:r>
              <a:rPr sz="4000" b="1" spc="-2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RES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7750" y="3329178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0"/>
                </a:moveTo>
                <a:lnTo>
                  <a:pt x="0" y="781050"/>
                </a:lnTo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47" y="1258062"/>
            <a:ext cx="7419975" cy="411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065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Regulación: RD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1393/2007,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29 de octubre que establece que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son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Grado,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Máster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Doctorado.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¿Qué</a:t>
            </a:r>
            <a:r>
              <a:rPr sz="28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8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8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Grado?</a:t>
            </a:r>
            <a:endParaRPr sz="2800">
              <a:latin typeface="Trebuchet MS"/>
              <a:cs typeface="Trebuchet MS"/>
            </a:endParaRPr>
          </a:p>
          <a:p>
            <a:pPr marL="12700" marR="226060">
              <a:lnSpc>
                <a:spcPct val="100000"/>
              </a:lnSpc>
              <a:spcBef>
                <a:spcPts val="2430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Son 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enseñanzas cuyo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objetivo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 dotar al estudiante de una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formación general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 una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varias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disciplinas, encaminado al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ejercicio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profesional.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superación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plan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estudios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derecho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obtención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título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GRADUADA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GRADUADO.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Consulta</a:t>
            </a:r>
            <a:r>
              <a:rPr sz="2000" u="heavy" spc="-4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nuestros</a:t>
            </a:r>
            <a:r>
              <a:rPr sz="2000" u="heavy" spc="-5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GRADOS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823" y="1129411"/>
            <a:ext cx="542988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50800" indent="-355600">
              <a:lnSpc>
                <a:spcPct val="100000"/>
              </a:lnSpc>
              <a:spcBef>
                <a:spcPts val="105"/>
              </a:spcBef>
              <a:buClr>
                <a:srgbClr val="000E21"/>
              </a:buClr>
              <a:buFont typeface="Century Gothic"/>
              <a:buChar char="-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Para organizar los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planes de estudio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 fija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como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unidad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medida: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crédito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europeo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(ECTS).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E21"/>
              </a:buClr>
              <a:buFont typeface="Century Gothic"/>
              <a:buChar char="-"/>
            </a:pPr>
            <a:endParaRPr sz="2050">
              <a:latin typeface="Trebuchet MS"/>
              <a:cs typeface="Trebuchet MS"/>
            </a:endParaRPr>
          </a:p>
          <a:p>
            <a:pPr marL="367665" marR="5080" indent="-355600">
              <a:lnSpc>
                <a:spcPct val="100000"/>
              </a:lnSpc>
              <a:buClr>
                <a:srgbClr val="000E21"/>
              </a:buClr>
              <a:buFont typeface="Century Gothic"/>
              <a:buChar char="-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 crédito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ECTS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equivale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mínimo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25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horas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máximo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30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h.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Incluye:</a:t>
            </a:r>
            <a:endParaRPr sz="2000">
              <a:latin typeface="Trebuchet MS"/>
              <a:cs typeface="Trebuchet MS"/>
            </a:endParaRPr>
          </a:p>
          <a:p>
            <a:pPr marL="824865" lvl="1" indent="-355600">
              <a:lnSpc>
                <a:spcPct val="100000"/>
              </a:lnSpc>
              <a:buClr>
                <a:srgbClr val="000E21"/>
              </a:buClr>
              <a:buFont typeface="Segoe UI Symbol"/>
              <a:buChar char="❑"/>
              <a:tabLst>
                <a:tab pos="824865" algn="l"/>
                <a:tab pos="8255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Clases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lectivas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teóricas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prácticas</a:t>
            </a:r>
            <a:endParaRPr sz="2000">
              <a:latin typeface="Trebuchet MS"/>
              <a:cs typeface="Trebuchet MS"/>
            </a:endParaRPr>
          </a:p>
          <a:p>
            <a:pPr marL="824865" lvl="1" indent="-355600">
              <a:lnSpc>
                <a:spcPct val="100000"/>
              </a:lnSpc>
              <a:buClr>
                <a:srgbClr val="000E21"/>
              </a:buClr>
              <a:buFont typeface="Segoe UI Symbol"/>
              <a:buChar char="❑"/>
              <a:tabLst>
                <a:tab pos="824865" algn="l"/>
                <a:tab pos="8255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Horas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estudio</a:t>
            </a:r>
            <a:endParaRPr sz="2000">
              <a:latin typeface="Trebuchet MS"/>
              <a:cs typeface="Trebuchet MS"/>
            </a:endParaRPr>
          </a:p>
          <a:p>
            <a:pPr marL="824865" lvl="1" indent="-355600">
              <a:lnSpc>
                <a:spcPct val="100000"/>
              </a:lnSpc>
              <a:buClr>
                <a:srgbClr val="000E21"/>
              </a:buClr>
              <a:buFont typeface="Segoe UI Symbol"/>
              <a:buChar char="❑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Trabajo,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seminarios,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proyectos</a:t>
            </a:r>
            <a:endParaRPr sz="2000">
              <a:latin typeface="Trebuchet MS"/>
              <a:cs typeface="Trebuchet MS"/>
            </a:endParaRPr>
          </a:p>
          <a:p>
            <a:pPr marL="824865" lvl="1" indent="-355600">
              <a:lnSpc>
                <a:spcPct val="100000"/>
              </a:lnSpc>
              <a:buClr>
                <a:srgbClr val="000E21"/>
              </a:buClr>
              <a:buFont typeface="Segoe UI Symbol"/>
              <a:buChar char="❑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Preparación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realización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exámenes.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6503" y="938833"/>
            <a:ext cx="3575177" cy="41863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1450975"/>
            <a:ext cx="4921250" cy="348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52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Total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créditos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grado: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240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(4 cursos),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distribuidos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entre: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96035" indent="-343535">
              <a:lnSpc>
                <a:spcPct val="100000"/>
              </a:lnSpc>
              <a:buClr>
                <a:srgbClr val="000000"/>
              </a:buClr>
              <a:buSzPct val="110000"/>
              <a:buFont typeface="Segoe UI Symbol"/>
              <a:buChar char="❑"/>
              <a:tabLst>
                <a:tab pos="129667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Básicos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(60 créditos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ECTS)</a:t>
            </a:r>
            <a:endParaRPr sz="2000">
              <a:latin typeface="Trebuchet MS"/>
              <a:cs typeface="Trebuchet MS"/>
            </a:endParaRPr>
          </a:p>
          <a:p>
            <a:pPr marL="1296035" indent="-343535">
              <a:lnSpc>
                <a:spcPct val="100000"/>
              </a:lnSpc>
              <a:spcBef>
                <a:spcPts val="190"/>
              </a:spcBef>
              <a:buClr>
                <a:srgbClr val="000000"/>
              </a:buClr>
              <a:buSzPct val="110000"/>
              <a:buFont typeface="Segoe UI Symbol"/>
              <a:buChar char="❑"/>
              <a:tabLst>
                <a:tab pos="129667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Obligatorios</a:t>
            </a:r>
            <a:endParaRPr sz="2000">
              <a:latin typeface="Trebuchet MS"/>
              <a:cs typeface="Trebuchet MS"/>
            </a:endParaRPr>
          </a:p>
          <a:p>
            <a:pPr marL="1296035" indent="-343535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SzPct val="110000"/>
              <a:buFont typeface="Segoe UI Symbol"/>
              <a:buChar char="❑"/>
              <a:tabLst>
                <a:tab pos="129667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Optativos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(hasta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60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créditos</a:t>
            </a:r>
            <a:endParaRPr sz="2000">
              <a:latin typeface="Trebuchet MS"/>
              <a:cs typeface="Trebuchet MS"/>
            </a:endParaRPr>
          </a:p>
          <a:p>
            <a:pPr marL="129603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ECTS)</a:t>
            </a:r>
            <a:endParaRPr sz="2000">
              <a:latin typeface="Trebuchet MS"/>
              <a:cs typeface="Trebuchet MS"/>
            </a:endParaRPr>
          </a:p>
          <a:p>
            <a:pPr marL="1296035" marR="454025" indent="-343535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SzPct val="110000"/>
              <a:buFont typeface="Segoe UI Symbol"/>
              <a:buChar char="❑"/>
              <a:tabLst>
                <a:tab pos="129667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Prácticas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Externas</a:t>
            </a:r>
            <a:r>
              <a:rPr sz="2000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(max.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60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créditos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ECTS)</a:t>
            </a:r>
            <a:endParaRPr sz="2000">
              <a:latin typeface="Trebuchet MS"/>
              <a:cs typeface="Trebuchet MS"/>
            </a:endParaRPr>
          </a:p>
          <a:p>
            <a:pPr marL="1296035" marR="5080" indent="-343535">
              <a:lnSpc>
                <a:spcPct val="100000"/>
              </a:lnSpc>
              <a:spcBef>
                <a:spcPts val="195"/>
              </a:spcBef>
              <a:buClr>
                <a:srgbClr val="000000"/>
              </a:buClr>
              <a:buSzPct val="110000"/>
              <a:buFont typeface="Segoe UI Symbol"/>
              <a:buChar char="❑"/>
              <a:tabLst>
                <a:tab pos="129667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Trabajo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Fin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Grado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(entre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30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créditos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ECTS)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4832" y="938860"/>
            <a:ext cx="3079845" cy="401413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627" y="1644776"/>
            <a:ext cx="7477759" cy="319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Formación</a:t>
            </a:r>
            <a:r>
              <a:rPr sz="2800" b="1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básica:</a:t>
            </a:r>
            <a:r>
              <a:rPr sz="2800" b="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60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créditos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2435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355600" algn="l"/>
                <a:tab pos="754380" algn="l"/>
                <a:tab pos="1630680" algn="l"/>
                <a:tab pos="2045335" algn="l"/>
                <a:tab pos="2393315" algn="l"/>
                <a:tab pos="3426460" algn="l"/>
                <a:tab pos="4225290" algn="l"/>
                <a:tab pos="4718685" algn="l"/>
                <a:tab pos="5345430" algn="l"/>
                <a:tab pos="5764530" algn="l"/>
                <a:tab pos="692912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san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prime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,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cada  asignatura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mínimo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créditos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cada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355600" marR="6350" indent="-342900">
              <a:lnSpc>
                <a:spcPct val="100000"/>
              </a:lnSpc>
              <a:buClr>
                <a:srgbClr val="000000"/>
              </a:buClr>
              <a:buSzPct val="120000"/>
              <a:buFont typeface="Segoe UI Symbol"/>
              <a:buChar char="❑"/>
              <a:tabLst>
                <a:tab pos="355600" algn="l"/>
                <a:tab pos="768350" algn="l"/>
                <a:tab pos="1682750" algn="l"/>
                <a:tab pos="2136775" algn="l"/>
                <a:tab pos="3240405" algn="l"/>
                <a:tab pos="4274185" algn="l"/>
                <a:tab pos="5650230" algn="l"/>
                <a:tab pos="5972175" algn="l"/>
                <a:tab pos="6470650" algn="l"/>
              </a:tabLst>
            </a:pP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3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édi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ará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vi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nc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ula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os	a	las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rias 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propias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rama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conocimiento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título.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Clr>
                <a:srgbClr val="000000"/>
              </a:buClr>
              <a:buSzPct val="120000"/>
              <a:buFont typeface="Segoe UI Symbol"/>
              <a:buChar char="❑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Facilitarán</a:t>
            </a:r>
            <a:r>
              <a:rPr sz="2000" spc="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2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movilidad</a:t>
            </a:r>
            <a:r>
              <a:rPr sz="2000" spc="2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entre</a:t>
            </a:r>
            <a:r>
              <a:rPr sz="2000" spc="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titulaciones</a:t>
            </a:r>
            <a:r>
              <a:rPr sz="2000" spc="229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2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misma</a:t>
            </a:r>
            <a:r>
              <a:rPr sz="2000" spc="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rama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conocimiento.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1423" rIns="0" bIns="0" rtlCol="0">
            <a:spAutoFit/>
          </a:bodyPr>
          <a:lstStyle/>
          <a:p>
            <a:pPr marL="38100" marR="5080">
              <a:lnSpc>
                <a:spcPct val="150100"/>
              </a:lnSpc>
              <a:spcBef>
                <a:spcPts val="95"/>
              </a:spcBef>
              <a:tabLst>
                <a:tab pos="946150" algn="l"/>
                <a:tab pos="1369695" algn="l"/>
                <a:tab pos="1894205" algn="l"/>
                <a:tab pos="2753995" algn="l"/>
                <a:tab pos="3171190" algn="l"/>
                <a:tab pos="3627120" algn="l"/>
                <a:tab pos="4483735" algn="l"/>
                <a:tab pos="4840605" algn="l"/>
                <a:tab pos="6188075" algn="l"/>
                <a:tab pos="7082790" algn="l"/>
              </a:tabLst>
            </a:pPr>
            <a:r>
              <a:rPr spc="-5" dirty="0"/>
              <a:t>Con</a:t>
            </a:r>
            <a:r>
              <a:rPr spc="5" dirty="0"/>
              <a:t>s</a:t>
            </a:r>
            <a:r>
              <a:rPr spc="-15" dirty="0"/>
              <a:t>t</a:t>
            </a:r>
            <a:r>
              <a:rPr dirty="0"/>
              <a:t>a	</a:t>
            </a:r>
            <a:r>
              <a:rPr spc="-5" dirty="0"/>
              <a:t>d</a:t>
            </a:r>
            <a:r>
              <a:rPr dirty="0"/>
              <a:t>e	</a:t>
            </a:r>
            <a:r>
              <a:rPr spc="-15" dirty="0"/>
              <a:t>d</a:t>
            </a:r>
            <a:r>
              <a:rPr dirty="0"/>
              <a:t>os	</a:t>
            </a:r>
            <a:r>
              <a:rPr spc="-5" dirty="0"/>
              <a:t>pa</a:t>
            </a:r>
            <a:r>
              <a:rPr spc="-10" dirty="0"/>
              <a:t>r</a:t>
            </a:r>
            <a:r>
              <a:rPr spc="-5" dirty="0"/>
              <a:t>te</a:t>
            </a:r>
            <a:r>
              <a:rPr dirty="0"/>
              <a:t>s	</a:t>
            </a:r>
            <a:r>
              <a:rPr spc="-15" dirty="0"/>
              <a:t>e</a:t>
            </a:r>
            <a:r>
              <a:rPr dirty="0"/>
              <a:t>n	las	c</a:t>
            </a:r>
            <a:r>
              <a:rPr spc="-5" dirty="0"/>
              <a:t>ua</a:t>
            </a:r>
            <a:r>
              <a:rPr spc="-10" dirty="0"/>
              <a:t>l</a:t>
            </a:r>
            <a:r>
              <a:rPr spc="-5" dirty="0"/>
              <a:t>e</a:t>
            </a:r>
            <a:r>
              <a:rPr dirty="0"/>
              <a:t>s	</a:t>
            </a:r>
            <a:r>
              <a:rPr spc="-5" dirty="0"/>
              <a:t>e</a:t>
            </a:r>
            <a:r>
              <a:rPr dirty="0"/>
              <a:t>l	</a:t>
            </a:r>
            <a:r>
              <a:rPr spc="-5" dirty="0"/>
              <a:t>est</a:t>
            </a:r>
            <a:r>
              <a:rPr spc="-15" dirty="0"/>
              <a:t>u</a:t>
            </a:r>
            <a:r>
              <a:rPr spc="-5" dirty="0"/>
              <a:t>dian</a:t>
            </a:r>
            <a:r>
              <a:rPr spc="-25" dirty="0"/>
              <a:t>t</a:t>
            </a:r>
            <a:r>
              <a:rPr dirty="0"/>
              <a:t>e	</a:t>
            </a:r>
            <a:r>
              <a:rPr spc="-5" dirty="0"/>
              <a:t>ten</a:t>
            </a:r>
            <a:r>
              <a:rPr spc="-20" dirty="0"/>
              <a:t>d</a:t>
            </a:r>
            <a:r>
              <a:rPr dirty="0"/>
              <a:t>rá	</a:t>
            </a:r>
            <a:r>
              <a:rPr spc="-5" dirty="0"/>
              <a:t>q</a:t>
            </a:r>
            <a:r>
              <a:rPr spc="-15" dirty="0"/>
              <a:t>u</a:t>
            </a:r>
            <a:r>
              <a:rPr dirty="0"/>
              <a:t>e  realizar</a:t>
            </a:r>
            <a:r>
              <a:rPr spc="-30" dirty="0"/>
              <a:t> </a:t>
            </a:r>
            <a:r>
              <a:rPr dirty="0"/>
              <a:t>varios</a:t>
            </a:r>
            <a:r>
              <a:rPr spc="-30" dirty="0"/>
              <a:t> </a:t>
            </a:r>
            <a:r>
              <a:rPr dirty="0"/>
              <a:t>exámenes:</a:t>
            </a:r>
          </a:p>
          <a:p>
            <a:pPr marL="25400">
              <a:lnSpc>
                <a:spcPct val="100000"/>
              </a:lnSpc>
              <a:spcBef>
                <a:spcPts val="30"/>
              </a:spcBef>
            </a:pPr>
            <a:endParaRPr sz="2850"/>
          </a:p>
          <a:p>
            <a:pPr marL="1066800" indent="-293370">
              <a:lnSpc>
                <a:spcPct val="100000"/>
              </a:lnSpc>
              <a:buClr>
                <a:srgbClr val="C00000"/>
              </a:buClr>
              <a:buFont typeface="Segoe UI Symbol"/>
              <a:buChar char="✓"/>
              <a:tabLst>
                <a:tab pos="1067435" algn="l"/>
              </a:tabLst>
            </a:pPr>
            <a:r>
              <a:rPr dirty="0"/>
              <a:t>Bloque</a:t>
            </a:r>
            <a:r>
              <a:rPr spc="-70" dirty="0"/>
              <a:t> </a:t>
            </a:r>
            <a:r>
              <a:rPr dirty="0"/>
              <a:t>obligatorio</a:t>
            </a:r>
          </a:p>
          <a:p>
            <a:pPr marL="25400"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Segoe UI Symbol"/>
              <a:buChar char="✓"/>
            </a:pPr>
            <a:endParaRPr sz="2050"/>
          </a:p>
          <a:p>
            <a:pPr marL="1066800" indent="-293370">
              <a:lnSpc>
                <a:spcPct val="100000"/>
              </a:lnSpc>
              <a:buClr>
                <a:srgbClr val="C00000"/>
              </a:buClr>
              <a:buFont typeface="Segoe UI Symbol"/>
              <a:buChar char="✓"/>
              <a:tabLst>
                <a:tab pos="1067435" algn="l"/>
              </a:tabLst>
            </a:pPr>
            <a:r>
              <a:rPr dirty="0"/>
              <a:t>Fase</a:t>
            </a:r>
            <a:r>
              <a:rPr spc="-50" dirty="0"/>
              <a:t> </a:t>
            </a:r>
            <a:r>
              <a:rPr spc="-5" dirty="0"/>
              <a:t>voluntaria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3862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80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dirty="0"/>
              <a:t>Prueba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543" y="1759711"/>
            <a:ext cx="7387590" cy="316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Materias</a:t>
            </a:r>
            <a:r>
              <a:rPr sz="2800" b="1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obligatorias</a:t>
            </a:r>
            <a:endParaRPr sz="2800">
              <a:latin typeface="Trebuchet MS"/>
              <a:cs typeface="Trebuchet MS"/>
            </a:endParaRPr>
          </a:p>
          <a:p>
            <a:pPr marL="367665" marR="6985" indent="-355600">
              <a:lnSpc>
                <a:spcPct val="114999"/>
              </a:lnSpc>
              <a:spcBef>
                <a:spcPts val="2205"/>
              </a:spcBef>
              <a:buClr>
                <a:srgbClr val="000000"/>
              </a:buClr>
              <a:buFont typeface="Segoe UI Symbol"/>
              <a:buChar char="❑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Son</a:t>
            </a:r>
            <a:r>
              <a:rPr sz="2000" spc="3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3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materias</a:t>
            </a:r>
            <a:r>
              <a:rPr sz="2000" spc="3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fundamentales</a:t>
            </a:r>
            <a:r>
              <a:rPr sz="2000" spc="3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3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título,</a:t>
            </a:r>
            <a:r>
              <a:rPr sz="2000" spc="3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3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núcleo</a:t>
            </a:r>
            <a:r>
              <a:rPr sz="2000" spc="3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3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titulación.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❑"/>
            </a:pPr>
            <a:endParaRPr sz="2350">
              <a:latin typeface="Trebuchet MS"/>
              <a:cs typeface="Trebuchet MS"/>
            </a:endParaRPr>
          </a:p>
          <a:p>
            <a:pPr marL="367665" marR="5080" indent="-355600">
              <a:lnSpc>
                <a:spcPct val="115100"/>
              </a:lnSpc>
              <a:buClr>
                <a:srgbClr val="000000"/>
              </a:buClr>
              <a:buFont typeface="Segoe UI Symbol"/>
              <a:buChar char="❑"/>
              <a:tabLst>
                <a:tab pos="367665" algn="l"/>
                <a:tab pos="368300" algn="l"/>
                <a:tab pos="917575" algn="l"/>
                <a:tab pos="2642870" algn="l"/>
                <a:tab pos="4289425" algn="l"/>
                <a:tab pos="4782820" algn="l"/>
                <a:tab pos="5958205" algn="l"/>
                <a:tab pos="641985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sidad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ab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á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las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er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á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  obligatorio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cada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título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grado.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❑"/>
            </a:pPr>
            <a:endParaRPr sz="2550">
              <a:latin typeface="Trebuchet MS"/>
              <a:cs typeface="Trebuchet MS"/>
            </a:endParaRPr>
          </a:p>
          <a:p>
            <a:pPr marL="367665" indent="-343535">
              <a:lnSpc>
                <a:spcPct val="100000"/>
              </a:lnSpc>
              <a:buClr>
                <a:srgbClr val="000000"/>
              </a:buClr>
              <a:buSzPct val="90000"/>
              <a:buFont typeface="Segoe UI Symbol"/>
              <a:buChar char="❑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Deben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cursadas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todos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estudiantes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grado.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62" y="954786"/>
            <a:ext cx="4405630" cy="143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Prácticas</a:t>
            </a:r>
            <a:r>
              <a:rPr sz="28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externas.</a:t>
            </a:r>
            <a:endParaRPr sz="2800">
              <a:latin typeface="Trebuchet MS"/>
              <a:cs typeface="Trebuchet MS"/>
            </a:endParaRPr>
          </a:p>
          <a:p>
            <a:pPr marL="469900" marR="5080" indent="-355600">
              <a:lnSpc>
                <a:spcPct val="114999"/>
              </a:lnSpc>
              <a:spcBef>
                <a:spcPts val="2205"/>
              </a:spcBef>
              <a:buClr>
                <a:srgbClr val="000000"/>
              </a:buClr>
              <a:buFont typeface="Segoe UI Symbol"/>
              <a:buChar char="❑"/>
              <a:tabLst>
                <a:tab pos="469265" algn="l"/>
                <a:tab pos="469900" algn="l"/>
                <a:tab pos="1692275" algn="l"/>
                <a:tab pos="2416175" algn="l"/>
                <a:tab pos="4132579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Pueden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ser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obligatorias	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u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dependiendo</a:t>
            </a:r>
            <a:r>
              <a:rPr sz="2000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plan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estudios.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1953" y="1706372"/>
            <a:ext cx="1223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opcionales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570" y="2813151"/>
            <a:ext cx="576770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 algn="just">
              <a:lnSpc>
                <a:spcPct val="114999"/>
              </a:lnSpc>
              <a:spcBef>
                <a:spcPts val="100"/>
              </a:spcBef>
              <a:buClr>
                <a:srgbClr val="000000"/>
              </a:buClr>
              <a:buFont typeface="Segoe UI Symbol"/>
              <a:buChar char="❑"/>
              <a:tabLst>
                <a:tab pos="3683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realizan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empresas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o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instituciones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(convenios), se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cursarán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preferentemente</a:t>
            </a:r>
            <a:r>
              <a:rPr sz="2000" spc="5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segunda mitad del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plan 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estudios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no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superarán</a:t>
            </a:r>
            <a:r>
              <a:rPr sz="2000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los 60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8" name="object 8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2367" y="3429000"/>
            <a:ext cx="3052572" cy="246583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43" y="1542668"/>
            <a:ext cx="7490459" cy="353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Trabajo de</a:t>
            </a:r>
            <a:r>
              <a:rPr sz="28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Fin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8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Grado</a:t>
            </a:r>
            <a:endParaRPr sz="2800">
              <a:latin typeface="Trebuchet MS"/>
              <a:cs typeface="Trebuchet MS"/>
            </a:endParaRPr>
          </a:p>
          <a:p>
            <a:pPr marL="355600" marR="5080" indent="-343535" algn="just">
              <a:lnSpc>
                <a:spcPct val="114999"/>
              </a:lnSpc>
              <a:spcBef>
                <a:spcPts val="2190"/>
              </a:spcBef>
              <a:buClr>
                <a:srgbClr val="000000"/>
              </a:buClr>
              <a:buFont typeface="Segoe UI Symbol"/>
              <a:buChar char="❑"/>
              <a:tabLst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trabajo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fin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grado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es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carácter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obligatorio</a:t>
            </a:r>
            <a:r>
              <a:rPr sz="2000" spc="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podrá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tener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entre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 y 30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ECTS. Se realizará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fase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final del plan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estudios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está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orientado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evaluación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las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competencias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asociadas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al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título.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vez</a:t>
            </a:r>
            <a:r>
              <a:rPr sz="2000" spc="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elaborado</a:t>
            </a:r>
            <a:r>
              <a:rPr sz="2000" spc="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tendrá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defender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manera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pública.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egoe UI Symbol"/>
              <a:buChar char="❑"/>
            </a:pPr>
            <a:endParaRPr sz="2350">
              <a:latin typeface="Trebuchet MS"/>
              <a:cs typeface="Trebuchet MS"/>
            </a:endParaRPr>
          </a:p>
          <a:p>
            <a:pPr marL="355600" marR="5080" indent="-343535" algn="just">
              <a:lnSpc>
                <a:spcPct val="114999"/>
              </a:lnSpc>
              <a:buClr>
                <a:srgbClr val="000000"/>
              </a:buClr>
              <a:buFont typeface="Segoe UI Symbol"/>
              <a:buChar char="❑"/>
              <a:tabLst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Si haces un Doble Grado, tienes que realizar dos trabajos 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Fin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Grado.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172336"/>
            <a:ext cx="3096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Movilidad</a:t>
            </a:r>
            <a:r>
              <a:rPr sz="2800" b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nacional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4698" y="2246452"/>
            <a:ext cx="3016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3520" algn="l"/>
                <a:tab pos="2585085" algn="l"/>
              </a:tabLst>
            </a:pP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spañol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)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	Perm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435" y="1881946"/>
            <a:ext cx="7080884" cy="6959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57200" marR="5080" indent="-457200" algn="r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Font typeface="Segoe UI Symbol"/>
              <a:buChar char="❑"/>
              <a:tabLst>
                <a:tab pos="457200" algn="l"/>
                <a:tab pos="457834" algn="l"/>
                <a:tab pos="1473835" algn="l"/>
                <a:tab pos="2819400" algn="l"/>
                <a:tab pos="3467100" algn="l"/>
                <a:tab pos="5203190" algn="l"/>
                <a:tab pos="618680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SICUE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(Sistema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Intercambio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entre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Centros</a:t>
            </a:r>
            <a:endParaRPr sz="20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  <a:tabLst>
                <a:tab pos="46609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un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estudiante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7939" y="2216225"/>
            <a:ext cx="158432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iv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arios  universitario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7161" y="2552547"/>
            <a:ext cx="2269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10000"/>
              </a:lnSpc>
              <a:spcBef>
                <a:spcPts val="100"/>
              </a:spcBef>
              <a:tabLst>
                <a:tab pos="1017905" algn="l"/>
                <a:tab pos="1394460" algn="l"/>
                <a:tab pos="1853564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realice	parte	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ñ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ola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6503" y="2917698"/>
            <a:ext cx="1098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5470" algn="l"/>
              </a:tabLst>
            </a:pP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uya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1454" y="2552547"/>
            <a:ext cx="2631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10000"/>
              </a:lnSpc>
              <a:spcBef>
                <a:spcPts val="100"/>
              </a:spcBef>
              <a:tabLst>
                <a:tab pos="547370" algn="l"/>
                <a:tab pos="1705610" algn="l"/>
                <a:tab pos="220408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os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 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		</a:t>
            </a:r>
            <a:r>
              <a:rPr sz="2000" spc="-5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435" y="3252977"/>
            <a:ext cx="3938904" cy="1672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reconocimiento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académico.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Convocatoria</a:t>
            </a:r>
            <a:r>
              <a:rPr sz="2000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anual.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egoe UI Symbol"/>
              <a:buChar char="❑"/>
            </a:pPr>
            <a:endParaRPr sz="245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Mínimo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45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créditos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superados.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13" name="object 13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1108329"/>
            <a:ext cx="7080250" cy="3752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Movilidad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internacional</a:t>
            </a:r>
            <a:r>
              <a:rPr sz="2800" b="1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(Erasmus</a:t>
            </a:r>
            <a:r>
              <a:rPr sz="2800" b="1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rebuchet MS"/>
                <a:cs typeface="Trebuchet MS"/>
              </a:rPr>
              <a:t>+)</a:t>
            </a:r>
            <a:endParaRPr sz="2800">
              <a:latin typeface="Trebuchet MS"/>
              <a:cs typeface="Trebuchet MS"/>
            </a:endParaRPr>
          </a:p>
          <a:p>
            <a:pPr marL="469900" marR="5080" indent="-457834" algn="just">
              <a:lnSpc>
                <a:spcPct val="110000"/>
              </a:lnSpc>
              <a:spcBef>
                <a:spcPts val="2230"/>
              </a:spcBef>
              <a:buClr>
                <a:srgbClr val="000000"/>
              </a:buClr>
              <a:buFont typeface="Segoe UI Symbol"/>
              <a:buChar char="❑"/>
              <a:tabLst>
                <a:tab pos="470534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Erasmus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+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permite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los estudiantes cursar uno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varios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cuatrimestres en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alguna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 europea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que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tu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mantenga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acuerdos.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egoe UI Symbol"/>
              <a:buChar char="❑"/>
            </a:pPr>
            <a:endParaRPr sz="245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Adjudicación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expediente.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egoe UI Symbol"/>
              <a:buChar char="❑"/>
            </a:pPr>
            <a:endParaRPr sz="245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Nivel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idioma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exigido.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egoe UI Symbol"/>
              <a:buChar char="❑"/>
            </a:pPr>
            <a:endParaRPr sz="245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partir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3º.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0360" y="3038855"/>
            <a:ext cx="3986365" cy="286359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971804"/>
            <a:ext cx="7081520" cy="1405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Movilidad</a:t>
            </a:r>
            <a:r>
              <a:rPr sz="2800" b="1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internacional</a:t>
            </a:r>
            <a:r>
              <a:rPr sz="2800" b="1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rebuchet MS"/>
                <a:cs typeface="Trebuchet MS"/>
              </a:rPr>
              <a:t>(no</a:t>
            </a:r>
            <a:r>
              <a:rPr sz="2800" b="1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europea)</a:t>
            </a:r>
            <a:endParaRPr sz="2800">
              <a:latin typeface="Trebuchet MS"/>
              <a:cs typeface="Trebuchet MS"/>
            </a:endParaRPr>
          </a:p>
          <a:p>
            <a:pPr marL="469900" marR="5080" indent="-457834">
              <a:lnSpc>
                <a:spcPct val="110100"/>
              </a:lnSpc>
              <a:spcBef>
                <a:spcPts val="2225"/>
              </a:spcBef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Permite</a:t>
            </a:r>
            <a:r>
              <a:rPr sz="2000" spc="2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al</a:t>
            </a:r>
            <a:r>
              <a:rPr sz="2000" spc="2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estudiante</a:t>
            </a:r>
            <a:r>
              <a:rPr sz="2000" spc="2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cursar</a:t>
            </a:r>
            <a:r>
              <a:rPr sz="2000" spc="2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uno</a:t>
            </a:r>
            <a:r>
              <a:rPr sz="2000" spc="3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3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varios</a:t>
            </a:r>
            <a:r>
              <a:rPr sz="2000" spc="3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cuatrimestres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alguna</a:t>
            </a:r>
            <a:r>
              <a:rPr sz="2000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2000" spc="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internacional</a:t>
            </a:r>
            <a:r>
              <a:rPr sz="2000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(no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EU)</a:t>
            </a:r>
            <a:r>
              <a:rPr sz="20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</a:t>
            </a:r>
            <a:r>
              <a:rPr sz="2000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68108" y="2351887"/>
            <a:ext cx="9525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á,  Líba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o,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7939" y="2351887"/>
            <a:ext cx="549021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1229995" algn="l"/>
                <a:tab pos="1649095" algn="l"/>
                <a:tab pos="2319655" algn="l"/>
                <a:tab pos="3075940" algn="l"/>
                <a:tab pos="3336290" algn="l"/>
                <a:tab pos="4397375" algn="l"/>
                <a:tab pos="47117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	mantenga	acuerdos	(EE.UU.,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méri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Latina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,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Chi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,	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ratos,	J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ón, 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Australia,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Nueva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Zelanda….).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435" y="3723259"/>
            <a:ext cx="385191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Adjudicación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expediente.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egoe UI Symbol"/>
              <a:buChar char="❑"/>
            </a:pPr>
            <a:endParaRPr sz="245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Nivel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idioma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exigido.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egoe UI Symbol"/>
              <a:buChar char="❑"/>
            </a:pPr>
            <a:endParaRPr sz="245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partir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3º.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9" name="object 9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43" y="1172336"/>
            <a:ext cx="7490459" cy="3504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Precio</a:t>
            </a:r>
            <a:r>
              <a:rPr sz="28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curso académico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2430"/>
              </a:spcBef>
              <a:buClr>
                <a:srgbClr val="000000"/>
              </a:buClr>
              <a:buFont typeface="Segoe UI Symbol"/>
              <a:buChar char="❑"/>
              <a:tabLst>
                <a:tab pos="35623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Fijados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 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CM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(Decreto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Precios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públicos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julio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agosto)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35623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Precio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crédito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356235" algn="l"/>
                <a:tab pos="40519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Distintos</a:t>
            </a:r>
            <a:r>
              <a:rPr sz="2000" spc="3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precio</a:t>
            </a:r>
            <a:r>
              <a:rPr sz="2000" spc="3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3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diferente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tipo</a:t>
            </a:r>
            <a:r>
              <a:rPr sz="2000" spc="2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25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experimentalidad</a:t>
            </a:r>
            <a:r>
              <a:rPr sz="2000" spc="2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grado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355600" marR="8255" indent="-343535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356235" algn="l"/>
                <a:tab pos="1452880" algn="l"/>
                <a:tab pos="2894965" algn="l"/>
                <a:tab pos="3550285" algn="l"/>
                <a:tab pos="4817110" algn="l"/>
                <a:tab pos="6016625" algn="l"/>
                <a:tab pos="643255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,	seg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o	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ce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iv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as  matrículas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43" y="1275079"/>
            <a:ext cx="7490459" cy="411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Precio</a:t>
            </a:r>
            <a:r>
              <a:rPr sz="2800" b="1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800" b="1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curso académico</a:t>
            </a:r>
            <a:endParaRPr sz="2800">
              <a:latin typeface="Trebuchet MS"/>
              <a:cs typeface="Trebuchet MS"/>
            </a:endParaRPr>
          </a:p>
          <a:p>
            <a:pPr marL="12700" marR="7620">
              <a:lnSpc>
                <a:spcPct val="100000"/>
              </a:lnSpc>
              <a:spcBef>
                <a:spcPts val="2430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3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3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</a:t>
            </a:r>
            <a:r>
              <a:rPr sz="2000" spc="3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2020/2021</a:t>
            </a:r>
            <a:r>
              <a:rPr sz="2000" spc="3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3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</a:t>
            </a:r>
            <a:r>
              <a:rPr sz="2000" spc="3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completo</a:t>
            </a:r>
            <a:r>
              <a:rPr sz="2000" spc="3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(60</a:t>
            </a:r>
            <a:r>
              <a:rPr sz="2000" spc="3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créditos</a:t>
            </a:r>
            <a:r>
              <a:rPr sz="2000" spc="3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ECTS)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primera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matrícula,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según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grado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experimentalidad: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egoe UI Symbol"/>
              <a:buChar char="✓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Importe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mínimo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académico: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1.300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€ aprox.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egoe UI Symbol"/>
              <a:buChar char="✓"/>
            </a:pPr>
            <a:endParaRPr sz="20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egoe UI Symbol"/>
              <a:buChar char="✓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Importe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máximo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académico: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1.500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€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aprox.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rebuchet MS"/>
              <a:cs typeface="Trebuchet MS"/>
            </a:endParaRPr>
          </a:p>
          <a:p>
            <a:pPr marL="139065" indent="-1270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+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expedición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carnet,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seguro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escolar,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tasas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secretaría: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50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€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aprox.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355600" marR="5715" indent="-21717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Exención</a:t>
            </a:r>
            <a:r>
              <a:rPr sz="2000" spc="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matrícula:</a:t>
            </a:r>
            <a:r>
              <a:rPr sz="2000" spc="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familia</a:t>
            </a:r>
            <a:r>
              <a:rPr sz="2000" spc="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numerosa,</a:t>
            </a:r>
            <a:r>
              <a:rPr sz="2000" spc="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discapacidad,</a:t>
            </a:r>
            <a:r>
              <a:rPr sz="2000" spc="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víctima </a:t>
            </a:r>
            <a:r>
              <a:rPr sz="2000" spc="-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terrorismo.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727265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60" dirty="0"/>
              <a:t> </a:t>
            </a:r>
            <a:r>
              <a:rPr u="none" spc="5" dirty="0"/>
              <a:t>de</a:t>
            </a:r>
            <a:r>
              <a:rPr u="none" spc="-10" dirty="0"/>
              <a:t> </a:t>
            </a:r>
            <a:r>
              <a:rPr u="none" spc="5" dirty="0"/>
              <a:t>la</a:t>
            </a:r>
            <a:r>
              <a:rPr u="none" spc="-15" dirty="0"/>
              <a:t> </a:t>
            </a:r>
            <a:r>
              <a:rPr u="none" dirty="0"/>
              <a:t>Enseñanza</a:t>
            </a:r>
            <a:r>
              <a:rPr u="none" spc="-5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64312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Becas:</a:t>
            </a:r>
            <a:r>
              <a:rPr u="none" spc="-65" dirty="0"/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2"/>
              </a:rPr>
              <a:t>CONSULTA</a:t>
            </a:r>
            <a:r>
              <a:rPr u="heavy" spc="-8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2"/>
              </a:rPr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2"/>
              </a:rPr>
              <a:t>LA</a:t>
            </a:r>
            <a:r>
              <a:rPr u="heavy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2"/>
              </a:rPr>
              <a:t> </a:t>
            </a:r>
            <a:r>
              <a:rPr u="heavy" spc="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hlinkClick r:id="rId2"/>
              </a:rPr>
              <a:t>WEB</a:t>
            </a:r>
          </a:p>
        </p:txBody>
      </p:sp>
      <p:sp>
        <p:nvSpPr>
          <p:cNvPr id="4" name="object 4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687" y="972311"/>
            <a:ext cx="8406383" cy="493014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43" y="1309497"/>
            <a:ext cx="7489825" cy="319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Becas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– MECD:</a:t>
            </a:r>
            <a:r>
              <a:rPr sz="2800" b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consulta</a:t>
            </a:r>
            <a:r>
              <a:rPr sz="2800" b="1" u="heavy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800" b="1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la</a:t>
            </a:r>
            <a:r>
              <a:rPr sz="2800" b="1" u="heavy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800" b="1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web</a:t>
            </a:r>
            <a:endParaRPr sz="2800">
              <a:latin typeface="Trebuchet MS"/>
              <a:cs typeface="Trebuchet MS"/>
            </a:endParaRPr>
          </a:p>
          <a:p>
            <a:pPr marL="457834" indent="-344170">
              <a:lnSpc>
                <a:spcPct val="100000"/>
              </a:lnSpc>
              <a:spcBef>
                <a:spcPts val="2430"/>
              </a:spcBef>
              <a:buClr>
                <a:srgbClr val="000000"/>
              </a:buClr>
              <a:buFont typeface="Segoe UI Symbol"/>
              <a:buChar char="❑"/>
              <a:tabLst>
                <a:tab pos="45847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Convoca,</a:t>
            </a:r>
            <a:r>
              <a:rPr sz="2000" spc="3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concede</a:t>
            </a:r>
            <a:r>
              <a:rPr sz="2000" spc="3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3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deniega</a:t>
            </a:r>
            <a:r>
              <a:rPr sz="2000" spc="3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3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Ministerio</a:t>
            </a:r>
            <a:r>
              <a:rPr sz="2000" spc="3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pero</a:t>
            </a:r>
            <a:r>
              <a:rPr sz="2000" spc="3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3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presenta</a:t>
            </a:r>
            <a:endParaRPr sz="2000">
              <a:latin typeface="Trebuchet MS"/>
              <a:cs typeface="Trebuchet MS"/>
            </a:endParaRPr>
          </a:p>
          <a:p>
            <a:pPr marL="457834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admiten.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457834" marR="5080" indent="-343535" algn="just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45847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Diferentes cuantías (matrícula es necesario tener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entre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 y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6,50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acceso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6,50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resto</a:t>
            </a:r>
            <a:r>
              <a:rPr sz="2000" spc="5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cuantías,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siempre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excluyendo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fase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voluntaria).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457834" indent="-344170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45847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Hay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cumplir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también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requisitos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económicos.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103568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Be</a:t>
            </a:r>
            <a:r>
              <a:rPr u="none" spc="-15" dirty="0"/>
              <a:t>c</a:t>
            </a:r>
            <a:r>
              <a:rPr u="none" spc="5" dirty="0"/>
              <a:t>as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9398" y="822960"/>
            <a:ext cx="9153525" cy="1510665"/>
            <a:chOff x="-9398" y="822960"/>
            <a:chExt cx="9153525" cy="1510665"/>
          </a:xfrm>
        </p:grpSpPr>
        <p:sp>
          <p:nvSpPr>
            <p:cNvPr id="4" name="object 4"/>
            <p:cNvSpPr/>
            <p:nvPr/>
          </p:nvSpPr>
          <p:spPr>
            <a:xfrm>
              <a:off x="12953" y="822960"/>
              <a:ext cx="9131300" cy="26034"/>
            </a:xfrm>
            <a:custGeom>
              <a:avLst/>
              <a:gdLst/>
              <a:ahLst/>
              <a:cxnLst/>
              <a:rect l="l" t="t" r="r" b="b"/>
              <a:pathLst>
                <a:path w="9131300" h="26034">
                  <a:moveTo>
                    <a:pt x="0" y="25907"/>
                  </a:moveTo>
                  <a:lnTo>
                    <a:pt x="9131045" y="25907"/>
                  </a:lnTo>
                  <a:lnTo>
                    <a:pt x="913104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960882"/>
              <a:ext cx="8620125" cy="1362710"/>
            </a:xfrm>
            <a:custGeom>
              <a:avLst/>
              <a:gdLst/>
              <a:ahLst/>
              <a:cxnLst/>
              <a:rect l="l" t="t" r="r" b="b"/>
              <a:pathLst>
                <a:path w="8620125" h="1362710">
                  <a:moveTo>
                    <a:pt x="0" y="1362456"/>
                  </a:moveTo>
                  <a:lnTo>
                    <a:pt x="8619744" y="1362456"/>
                  </a:lnTo>
                  <a:lnTo>
                    <a:pt x="8619744" y="0"/>
                  </a:lnTo>
                  <a:lnTo>
                    <a:pt x="0" y="0"/>
                  </a:lnTo>
                  <a:lnTo>
                    <a:pt x="0" y="136245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3862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80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dirty="0"/>
              <a:t>Prueba</a:t>
            </a:r>
          </a:p>
        </p:txBody>
      </p:sp>
      <p:sp>
        <p:nvSpPr>
          <p:cNvPr id="7" name="object 7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250061"/>
            <a:ext cx="3112135" cy="9124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Book Antiqua"/>
                <a:cs typeface="Book Antiqua"/>
              </a:rPr>
              <a:t>BLOQUE</a:t>
            </a:r>
            <a:r>
              <a:rPr sz="2000" b="1" spc="-65" dirty="0">
                <a:latin typeface="Book Antiqua"/>
                <a:cs typeface="Book Antiqua"/>
              </a:rPr>
              <a:t> </a:t>
            </a:r>
            <a:r>
              <a:rPr sz="2000" b="1" spc="-5" dirty="0">
                <a:latin typeface="Book Antiqua"/>
                <a:cs typeface="Book Antiqua"/>
              </a:rPr>
              <a:t>OBLIGATORIO </a:t>
            </a:r>
            <a:r>
              <a:rPr sz="2000" b="1" spc="-484" dirty="0">
                <a:latin typeface="Book Antiqua"/>
                <a:cs typeface="Book Antiqua"/>
              </a:rPr>
              <a:t> </a:t>
            </a:r>
            <a:r>
              <a:rPr sz="2000" b="1" dirty="0">
                <a:latin typeface="Book Antiqua"/>
                <a:cs typeface="Book Antiqua"/>
              </a:rPr>
              <a:t>4</a:t>
            </a:r>
            <a:r>
              <a:rPr sz="2000" b="1" spc="-10" dirty="0">
                <a:latin typeface="Book Antiqua"/>
                <a:cs typeface="Book Antiqua"/>
              </a:rPr>
              <a:t> </a:t>
            </a:r>
            <a:r>
              <a:rPr sz="2000" b="1" dirty="0">
                <a:latin typeface="Book Antiqua"/>
                <a:cs typeface="Book Antiqua"/>
              </a:rPr>
              <a:t>ASIGNATURAS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Book Antiqua"/>
                <a:cs typeface="Book Antiqua"/>
              </a:rPr>
              <a:t>(3</a:t>
            </a:r>
            <a:r>
              <a:rPr sz="1800" b="1" spc="-25" dirty="0">
                <a:latin typeface="Book Antiqua"/>
                <a:cs typeface="Book Antiqua"/>
              </a:rPr>
              <a:t> </a:t>
            </a:r>
            <a:r>
              <a:rPr sz="1800" b="1" spc="-5" dirty="0">
                <a:latin typeface="Book Antiqua"/>
                <a:cs typeface="Book Antiqua"/>
              </a:rPr>
              <a:t>general </a:t>
            </a:r>
            <a:r>
              <a:rPr sz="1800" b="1" dirty="0">
                <a:latin typeface="Book Antiqua"/>
                <a:cs typeface="Book Antiqua"/>
              </a:rPr>
              <a:t>+</a:t>
            </a:r>
            <a:r>
              <a:rPr sz="1800" b="1" spc="-15" dirty="0">
                <a:latin typeface="Book Antiqua"/>
                <a:cs typeface="Book Antiqua"/>
              </a:rPr>
              <a:t> </a:t>
            </a:r>
            <a:r>
              <a:rPr sz="1800" b="1" dirty="0">
                <a:latin typeface="Book Antiqua"/>
                <a:cs typeface="Book Antiqua"/>
              </a:rPr>
              <a:t>1</a:t>
            </a:r>
            <a:r>
              <a:rPr sz="1800" b="1" spc="-5" dirty="0">
                <a:latin typeface="Book Antiqua"/>
                <a:cs typeface="Book Antiqua"/>
              </a:rPr>
              <a:t> modalidad)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25696" y="839724"/>
            <a:ext cx="4723130" cy="1513840"/>
            <a:chOff x="4425696" y="839724"/>
            <a:chExt cx="4723130" cy="1513840"/>
          </a:xfrm>
        </p:grpSpPr>
        <p:sp>
          <p:nvSpPr>
            <p:cNvPr id="10" name="object 10"/>
            <p:cNvSpPr/>
            <p:nvPr/>
          </p:nvSpPr>
          <p:spPr>
            <a:xfrm>
              <a:off x="4430268" y="844296"/>
              <a:ext cx="4714240" cy="1504315"/>
            </a:xfrm>
            <a:custGeom>
              <a:avLst/>
              <a:gdLst/>
              <a:ahLst/>
              <a:cxnLst/>
              <a:rect l="l" t="t" r="r" b="b"/>
              <a:pathLst>
                <a:path w="4714240" h="1504314">
                  <a:moveTo>
                    <a:pt x="4713731" y="940180"/>
                  </a:moveTo>
                  <a:lnTo>
                    <a:pt x="614934" y="940180"/>
                  </a:lnTo>
                  <a:lnTo>
                    <a:pt x="614934" y="1504188"/>
                  </a:lnTo>
                  <a:lnTo>
                    <a:pt x="4713731" y="1504188"/>
                  </a:lnTo>
                  <a:lnTo>
                    <a:pt x="4713731" y="940180"/>
                  </a:lnTo>
                  <a:close/>
                </a:path>
                <a:path w="4714240" h="1504314">
                  <a:moveTo>
                    <a:pt x="376047" y="376046"/>
                  </a:moveTo>
                  <a:lnTo>
                    <a:pt x="0" y="752093"/>
                  </a:lnTo>
                  <a:lnTo>
                    <a:pt x="376047" y="1128140"/>
                  </a:lnTo>
                  <a:lnTo>
                    <a:pt x="376047" y="940180"/>
                  </a:lnTo>
                  <a:lnTo>
                    <a:pt x="4713731" y="940180"/>
                  </a:lnTo>
                  <a:lnTo>
                    <a:pt x="4713731" y="564006"/>
                  </a:lnTo>
                  <a:lnTo>
                    <a:pt x="376047" y="564006"/>
                  </a:lnTo>
                  <a:lnTo>
                    <a:pt x="376047" y="376046"/>
                  </a:lnTo>
                  <a:close/>
                </a:path>
                <a:path w="4714240" h="1504314">
                  <a:moveTo>
                    <a:pt x="4713731" y="0"/>
                  </a:moveTo>
                  <a:lnTo>
                    <a:pt x="614934" y="0"/>
                  </a:lnTo>
                  <a:lnTo>
                    <a:pt x="614934" y="564006"/>
                  </a:lnTo>
                  <a:lnTo>
                    <a:pt x="4713731" y="564006"/>
                  </a:lnTo>
                  <a:lnTo>
                    <a:pt x="471373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0268" y="844296"/>
              <a:ext cx="4714240" cy="1504315"/>
            </a:xfrm>
            <a:custGeom>
              <a:avLst/>
              <a:gdLst/>
              <a:ahLst/>
              <a:cxnLst/>
              <a:rect l="l" t="t" r="r" b="b"/>
              <a:pathLst>
                <a:path w="4714240" h="1504314">
                  <a:moveTo>
                    <a:pt x="0" y="752093"/>
                  </a:moveTo>
                  <a:lnTo>
                    <a:pt x="376047" y="376046"/>
                  </a:lnTo>
                  <a:lnTo>
                    <a:pt x="376047" y="564006"/>
                  </a:lnTo>
                  <a:lnTo>
                    <a:pt x="614934" y="564006"/>
                  </a:lnTo>
                  <a:lnTo>
                    <a:pt x="614934" y="0"/>
                  </a:lnTo>
                  <a:lnTo>
                    <a:pt x="4713731" y="0"/>
                  </a:lnTo>
                </a:path>
                <a:path w="4714240" h="1504314">
                  <a:moveTo>
                    <a:pt x="4713731" y="1504188"/>
                  </a:moveTo>
                  <a:lnTo>
                    <a:pt x="614934" y="1504188"/>
                  </a:lnTo>
                  <a:lnTo>
                    <a:pt x="614934" y="940180"/>
                  </a:lnTo>
                  <a:lnTo>
                    <a:pt x="376047" y="940180"/>
                  </a:lnTo>
                  <a:lnTo>
                    <a:pt x="376047" y="1128140"/>
                  </a:lnTo>
                  <a:lnTo>
                    <a:pt x="0" y="752093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24703" y="969644"/>
            <a:ext cx="3741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LENGUA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CASTELLANA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LITERATURA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4703" y="1457324"/>
            <a:ext cx="2203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HISTORIA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ESPAÑA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5928" y="1945386"/>
            <a:ext cx="4262755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PRIMERA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LENGUA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EXTRANJERA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56000" algn="l"/>
              </a:tabLst>
            </a:pP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CI</a:t>
            </a:r>
            <a:r>
              <a:rPr sz="1600" b="1" spc="-15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600" b="1" spc="-10" dirty="0">
                <a:solidFill>
                  <a:srgbClr val="FF0000"/>
                </a:solidFill>
                <a:latin typeface="Gill Sans MT"/>
                <a:cs typeface="Gill Sans MT"/>
              </a:rPr>
              <a:t>NCIA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600" b="1" spc="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600" b="1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CIAL</a:t>
            </a:r>
            <a:r>
              <a:rPr sz="1600" b="1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600" b="1" dirty="0">
                <a:solidFill>
                  <a:srgbClr val="FF0000"/>
                </a:solidFill>
                <a:latin typeface="Gill Sans MT"/>
                <a:cs typeface="Gill Sans MT"/>
              </a:rPr>
              <a:t>	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1600" b="1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TES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4762" y="2589085"/>
            <a:ext cx="9129395" cy="756285"/>
            <a:chOff x="-4762" y="2589085"/>
            <a:chExt cx="9129395" cy="756285"/>
          </a:xfrm>
        </p:grpSpPr>
        <p:sp>
          <p:nvSpPr>
            <p:cNvPr id="16" name="object 16"/>
            <p:cNvSpPr/>
            <p:nvPr/>
          </p:nvSpPr>
          <p:spPr>
            <a:xfrm>
              <a:off x="0" y="2593848"/>
              <a:ext cx="9119870" cy="746760"/>
            </a:xfrm>
            <a:custGeom>
              <a:avLst/>
              <a:gdLst/>
              <a:ahLst/>
              <a:cxnLst/>
              <a:rect l="l" t="t" r="r" b="b"/>
              <a:pathLst>
                <a:path w="9119870" h="746760">
                  <a:moveTo>
                    <a:pt x="4559808" y="0"/>
                  </a:moveTo>
                  <a:lnTo>
                    <a:pt x="4373118" y="186689"/>
                  </a:lnTo>
                  <a:lnTo>
                    <a:pt x="4466463" y="186689"/>
                  </a:lnTo>
                  <a:lnTo>
                    <a:pt x="4466463" y="208406"/>
                  </a:lnTo>
                  <a:lnTo>
                    <a:pt x="0" y="208406"/>
                  </a:lnTo>
                  <a:lnTo>
                    <a:pt x="0" y="746760"/>
                  </a:lnTo>
                  <a:lnTo>
                    <a:pt x="9119616" y="746760"/>
                  </a:lnTo>
                  <a:lnTo>
                    <a:pt x="9119616" y="208406"/>
                  </a:lnTo>
                  <a:lnTo>
                    <a:pt x="4653153" y="208406"/>
                  </a:lnTo>
                  <a:lnTo>
                    <a:pt x="4653153" y="186689"/>
                  </a:lnTo>
                  <a:lnTo>
                    <a:pt x="4746498" y="186689"/>
                  </a:lnTo>
                  <a:lnTo>
                    <a:pt x="455980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593848"/>
              <a:ext cx="9119870" cy="746760"/>
            </a:xfrm>
            <a:custGeom>
              <a:avLst/>
              <a:gdLst/>
              <a:ahLst/>
              <a:cxnLst/>
              <a:rect l="l" t="t" r="r" b="b"/>
              <a:pathLst>
                <a:path w="9119870" h="746760">
                  <a:moveTo>
                    <a:pt x="0" y="208406"/>
                  </a:moveTo>
                  <a:lnTo>
                    <a:pt x="4466463" y="208406"/>
                  </a:lnTo>
                  <a:lnTo>
                    <a:pt x="4466463" y="186689"/>
                  </a:lnTo>
                  <a:lnTo>
                    <a:pt x="4373118" y="186689"/>
                  </a:lnTo>
                  <a:lnTo>
                    <a:pt x="4559808" y="0"/>
                  </a:lnTo>
                  <a:lnTo>
                    <a:pt x="4746498" y="186689"/>
                  </a:lnTo>
                  <a:lnTo>
                    <a:pt x="4653153" y="186689"/>
                  </a:lnTo>
                  <a:lnTo>
                    <a:pt x="4653153" y="208406"/>
                  </a:lnTo>
                  <a:lnTo>
                    <a:pt x="9119616" y="208406"/>
                  </a:lnTo>
                  <a:lnTo>
                    <a:pt x="9119616" y="746760"/>
                  </a:lnTo>
                  <a:lnTo>
                    <a:pt x="0" y="746760"/>
                  </a:lnTo>
                  <a:lnTo>
                    <a:pt x="0" y="208406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07794" y="2514980"/>
            <a:ext cx="7109459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Gill Sans MT"/>
                <a:cs typeface="Gill Sans MT"/>
              </a:rPr>
              <a:t>HUMANIDADES</a:t>
            </a:r>
            <a:endParaRPr sz="1600">
              <a:latin typeface="Gill Sans MT"/>
              <a:cs typeface="Gill Sans MT"/>
            </a:endParaRPr>
          </a:p>
          <a:p>
            <a:pPr marL="303530">
              <a:lnSpc>
                <a:spcPct val="100000"/>
              </a:lnSpc>
              <a:spcBef>
                <a:spcPts val="1490"/>
              </a:spcBef>
              <a:tabLst>
                <a:tab pos="2722245" algn="l"/>
                <a:tab pos="4754245" algn="l"/>
              </a:tabLst>
            </a:pPr>
            <a:r>
              <a:rPr sz="1400" dirty="0">
                <a:latin typeface="Arial"/>
                <a:cs typeface="Arial"/>
              </a:rPr>
              <a:t>LATÍN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	</a:t>
            </a:r>
            <a:r>
              <a:rPr sz="1400" spc="-5" dirty="0">
                <a:latin typeface="Arial"/>
                <a:cs typeface="Arial"/>
              </a:rPr>
              <a:t>MACCSS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	</a:t>
            </a:r>
            <a:r>
              <a:rPr sz="1400" spc="-5" dirty="0">
                <a:latin typeface="Arial"/>
                <a:cs typeface="Arial"/>
              </a:rPr>
              <a:t>FUNDAMENTOS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9557" y="3383089"/>
            <a:ext cx="8629650" cy="758190"/>
            <a:chOff x="269557" y="3383089"/>
            <a:chExt cx="8629650" cy="758190"/>
          </a:xfrm>
        </p:grpSpPr>
        <p:sp>
          <p:nvSpPr>
            <p:cNvPr id="20" name="object 20"/>
            <p:cNvSpPr/>
            <p:nvPr/>
          </p:nvSpPr>
          <p:spPr>
            <a:xfrm>
              <a:off x="274320" y="3387852"/>
              <a:ext cx="8620125" cy="748665"/>
            </a:xfrm>
            <a:custGeom>
              <a:avLst/>
              <a:gdLst/>
              <a:ahLst/>
              <a:cxnLst/>
              <a:rect l="l" t="t" r="r" b="b"/>
              <a:pathLst>
                <a:path w="8620125" h="748664">
                  <a:moveTo>
                    <a:pt x="8619744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4216400" y="486156"/>
                  </a:lnTo>
                  <a:lnTo>
                    <a:pt x="4216400" y="561213"/>
                  </a:lnTo>
                  <a:lnTo>
                    <a:pt x="4122801" y="561213"/>
                  </a:lnTo>
                  <a:lnTo>
                    <a:pt x="4309871" y="748284"/>
                  </a:lnTo>
                  <a:lnTo>
                    <a:pt x="4496943" y="561213"/>
                  </a:lnTo>
                  <a:lnTo>
                    <a:pt x="4403344" y="561213"/>
                  </a:lnTo>
                  <a:lnTo>
                    <a:pt x="4403344" y="486156"/>
                  </a:lnTo>
                  <a:lnTo>
                    <a:pt x="8619744" y="486156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320" y="3387852"/>
              <a:ext cx="8620125" cy="748665"/>
            </a:xfrm>
            <a:custGeom>
              <a:avLst/>
              <a:gdLst/>
              <a:ahLst/>
              <a:cxnLst/>
              <a:rect l="l" t="t" r="r" b="b"/>
              <a:pathLst>
                <a:path w="8620125" h="748664">
                  <a:moveTo>
                    <a:pt x="0" y="0"/>
                  </a:moveTo>
                  <a:lnTo>
                    <a:pt x="8619744" y="0"/>
                  </a:lnTo>
                  <a:lnTo>
                    <a:pt x="8619744" y="486156"/>
                  </a:lnTo>
                  <a:lnTo>
                    <a:pt x="4403344" y="486156"/>
                  </a:lnTo>
                  <a:lnTo>
                    <a:pt x="4403344" y="561213"/>
                  </a:lnTo>
                  <a:lnTo>
                    <a:pt x="4496943" y="561213"/>
                  </a:lnTo>
                  <a:lnTo>
                    <a:pt x="4309871" y="748284"/>
                  </a:lnTo>
                  <a:lnTo>
                    <a:pt x="4122801" y="561213"/>
                  </a:lnTo>
                  <a:lnTo>
                    <a:pt x="4216400" y="561213"/>
                  </a:lnTo>
                  <a:lnTo>
                    <a:pt x="4216400" y="486156"/>
                  </a:lnTo>
                  <a:lnTo>
                    <a:pt x="0" y="4861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6834" y="3475177"/>
            <a:ext cx="8409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FASE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VOLUNTARIA: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HASTA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 </a:t>
            </a:r>
            <a:r>
              <a:rPr sz="1800" b="1" spc="-10" dirty="0">
                <a:latin typeface="Arial"/>
                <a:cs typeface="Arial"/>
              </a:rPr>
              <a:t>ASIGNATURAS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CURSADAS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</a:t>
            </a:r>
            <a:r>
              <a:rPr sz="1800" b="1" spc="-10" dirty="0">
                <a:latin typeface="Arial"/>
                <a:cs typeface="Arial"/>
              </a:rPr>
              <a:t> CURSADAS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5769" y="3952494"/>
            <a:ext cx="8620125" cy="1946275"/>
          </a:xfrm>
          <a:custGeom>
            <a:avLst/>
            <a:gdLst/>
            <a:ahLst/>
            <a:cxnLst/>
            <a:rect l="l" t="t" r="r" b="b"/>
            <a:pathLst>
              <a:path w="8620125" h="1946275">
                <a:moveTo>
                  <a:pt x="0" y="1946148"/>
                </a:moveTo>
                <a:lnTo>
                  <a:pt x="8619744" y="1946148"/>
                </a:lnTo>
                <a:lnTo>
                  <a:pt x="8619744" y="0"/>
                </a:lnTo>
                <a:lnTo>
                  <a:pt x="0" y="0"/>
                </a:lnTo>
                <a:lnTo>
                  <a:pt x="0" y="194614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3138" y="4228338"/>
            <a:ext cx="15836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ill Sans MT"/>
                <a:cs typeface="Gill Sans MT"/>
              </a:rPr>
              <a:t>DIBUJO</a:t>
            </a:r>
            <a:r>
              <a:rPr sz="1400" spc="-6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TÉCNICO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II </a:t>
            </a:r>
            <a:r>
              <a:rPr sz="1400" spc="-37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FÍSICA</a:t>
            </a:r>
            <a:endParaRPr sz="1400">
              <a:latin typeface="Gill Sans MT"/>
              <a:cs typeface="Gill Sans MT"/>
            </a:endParaRPr>
          </a:p>
          <a:p>
            <a:pPr marL="12700" marR="6654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GE</a:t>
            </a:r>
            <a:r>
              <a:rPr sz="1400" spc="-5" dirty="0">
                <a:latin typeface="Gill Sans MT"/>
                <a:cs typeface="Gill Sans MT"/>
              </a:rPr>
              <a:t>O</a:t>
            </a:r>
            <a:r>
              <a:rPr sz="1400" spc="-10" dirty="0">
                <a:latin typeface="Gill Sans MT"/>
                <a:cs typeface="Gill Sans MT"/>
              </a:rPr>
              <a:t>L</a:t>
            </a:r>
            <a:r>
              <a:rPr sz="1400" spc="-5" dirty="0">
                <a:latin typeface="Gill Sans MT"/>
                <a:cs typeface="Gill Sans MT"/>
              </a:rPr>
              <a:t>OGÍA  QUÍMICA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66694" y="4014977"/>
            <a:ext cx="226631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Gill Sans MT"/>
                <a:cs typeface="Gill Sans MT"/>
              </a:rPr>
              <a:t>ECONOMÍA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LA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EMPRESA </a:t>
            </a:r>
            <a:r>
              <a:rPr sz="1400" spc="-37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GEOGRAFÍA</a:t>
            </a:r>
            <a:endParaRPr sz="1400">
              <a:latin typeface="Gill Sans MT"/>
              <a:cs typeface="Gill Sans MT"/>
            </a:endParaRPr>
          </a:p>
          <a:p>
            <a:pPr marL="12700" marR="63309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GRIEGO</a:t>
            </a:r>
            <a:r>
              <a:rPr sz="1400" spc="38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II 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HISTORIA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DEL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ARTE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HISTORIA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LA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FILOSOFÍA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98309" y="4014977"/>
            <a:ext cx="214439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ill Sans MT"/>
                <a:cs typeface="Gill Sans MT"/>
              </a:rPr>
              <a:t>ARTES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ESCÉNICAS</a:t>
            </a:r>
            <a:endParaRPr sz="1400">
              <a:latin typeface="Gill Sans MT"/>
              <a:cs typeface="Gill Sans MT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CULTURA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AUDIOVISUAL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II </a:t>
            </a:r>
            <a:r>
              <a:rPr sz="1400" spc="-37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DISEÑO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-49682" y="4014977"/>
            <a:ext cx="1443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baseline="35714" dirty="0">
                <a:latin typeface="Gill Sans MT"/>
                <a:cs typeface="Gill Sans MT"/>
              </a:rPr>
              <a:t>opción </a:t>
            </a:r>
            <a:r>
              <a:rPr sz="1400" spc="-5" dirty="0">
                <a:latin typeface="Gill Sans MT"/>
                <a:cs typeface="Gill Sans MT"/>
              </a:rPr>
              <a:t>BIOLOGÍA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-5080" y="2271839"/>
            <a:ext cx="1543050" cy="9150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400" dirty="0">
                <a:latin typeface="Gill Sans MT"/>
                <a:cs typeface="Gill Sans MT"/>
              </a:rPr>
              <a:t>modalidad</a:t>
            </a:r>
            <a:endParaRPr sz="1400">
              <a:latin typeface="Gill Sans MT"/>
              <a:cs typeface="Gill Sans MT"/>
            </a:endParaRPr>
          </a:p>
          <a:p>
            <a:pPr marL="9652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FF0000"/>
                </a:solidFill>
                <a:latin typeface="Gill Sans MT"/>
                <a:cs typeface="Gill Sans MT"/>
              </a:rPr>
              <a:t>CIENCIAS</a:t>
            </a:r>
            <a:endParaRPr sz="1600">
              <a:latin typeface="Gill Sans MT"/>
              <a:cs typeface="Gill Sans MT"/>
            </a:endParaRPr>
          </a:p>
          <a:p>
            <a:pPr marL="96520">
              <a:lnSpc>
                <a:spcPct val="100000"/>
              </a:lnSpc>
              <a:spcBef>
                <a:spcPts val="1490"/>
              </a:spcBef>
            </a:pPr>
            <a:r>
              <a:rPr sz="1400" spc="-5" dirty="0">
                <a:latin typeface="Arial"/>
                <a:cs typeface="Arial"/>
              </a:rPr>
              <a:t>MATEMÁTICAS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-5080" y="959052"/>
            <a:ext cx="5480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Gill Sans MT"/>
                <a:cs typeface="Gill Sans MT"/>
              </a:rPr>
              <a:t>gener</a:t>
            </a:r>
            <a:r>
              <a:rPr sz="1400" spc="-5" dirty="0">
                <a:latin typeface="Gill Sans MT"/>
                <a:cs typeface="Gill Sans MT"/>
              </a:rPr>
              <a:t>a</a:t>
            </a:r>
            <a:r>
              <a:rPr sz="1400" dirty="0">
                <a:latin typeface="Gill Sans MT"/>
                <a:cs typeface="Gill Sans MT"/>
              </a:rPr>
              <a:t>l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1759711"/>
            <a:ext cx="6479540" cy="289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Becas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800" b="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excelencia</a:t>
            </a:r>
            <a:r>
              <a:rPr sz="2800" b="1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CAM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Trebuchet MS"/>
              <a:cs typeface="Trebuchet MS"/>
            </a:endParaRPr>
          </a:p>
          <a:p>
            <a:pPr marL="457200" indent="-343535">
              <a:lnSpc>
                <a:spcPct val="100000"/>
              </a:lnSpc>
              <a:buClr>
                <a:srgbClr val="000000"/>
              </a:buClr>
              <a:buFont typeface="Segoe UI Symbol"/>
              <a:buChar char="❑"/>
              <a:tabLst>
                <a:tab pos="4578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CAM: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Becas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alumnos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excelente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expediente.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927100" marR="104775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Convocatoria: agosto-septiembre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BOCM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Importe</a:t>
            </a:r>
            <a:r>
              <a:rPr sz="2000" spc="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</a:t>
            </a:r>
            <a:r>
              <a:rPr sz="2000" spc="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pasado:</a:t>
            </a:r>
            <a:r>
              <a:rPr sz="2000" spc="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2.100</a:t>
            </a:r>
            <a:r>
              <a:rPr sz="2000" spc="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euros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Nota mínima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pasado: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12,650 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Plazo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pasado: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Consulta</a:t>
            </a:r>
            <a:r>
              <a:rPr sz="2000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la</a:t>
            </a:r>
            <a:r>
              <a:rPr sz="2000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web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103568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Be</a:t>
            </a:r>
            <a:r>
              <a:rPr u="none" spc="-15" dirty="0"/>
              <a:t>c</a:t>
            </a:r>
            <a:r>
              <a:rPr u="none" spc="5" dirty="0"/>
              <a:t>as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1759711"/>
            <a:ext cx="2287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Becas</a:t>
            </a:r>
            <a:r>
              <a:rPr sz="2800" b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propias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435" y="2494533"/>
            <a:ext cx="65468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50620" algn="l"/>
                <a:tab pos="1619885" algn="l"/>
                <a:tab pos="2347595" algn="l"/>
                <a:tab pos="3961765" algn="l"/>
                <a:tab pos="570103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PROPIAS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cada	Universidad:	colaboración,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nuevo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discapacidad,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necesidades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especiales,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sobrevenidas,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etc.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6098" y="2494533"/>
            <a:ext cx="934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ingreso,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7720" y="3408934"/>
            <a:ext cx="2472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Consulta</a:t>
            </a:r>
            <a:r>
              <a:rPr sz="2000" u="heavy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nuestra</a:t>
            </a:r>
            <a:r>
              <a:rPr sz="2000" u="heavy" spc="-6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web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103568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Be</a:t>
            </a:r>
            <a:r>
              <a:rPr u="none" spc="-15" dirty="0"/>
              <a:t>c</a:t>
            </a:r>
            <a:r>
              <a:rPr u="none" spc="5" dirty="0"/>
              <a:t>as</a:t>
            </a:r>
          </a:p>
        </p:txBody>
      </p:sp>
      <p:sp>
        <p:nvSpPr>
          <p:cNvPr id="9" name="object 9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321437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Vida</a:t>
            </a:r>
            <a:r>
              <a:rPr u="none" spc="-80" dirty="0"/>
              <a:t> </a:t>
            </a:r>
            <a:r>
              <a:rPr u="none" dirty="0"/>
              <a:t>Universitaria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953" y="972311"/>
            <a:ext cx="9131300" cy="5080000"/>
            <a:chOff x="12953" y="972311"/>
            <a:chExt cx="9131300" cy="5080000"/>
          </a:xfrm>
        </p:grpSpPr>
        <p:sp>
          <p:nvSpPr>
            <p:cNvPr id="5" name="object 5"/>
            <p:cNvSpPr/>
            <p:nvPr/>
          </p:nvSpPr>
          <p:spPr>
            <a:xfrm>
              <a:off x="12953" y="6025896"/>
              <a:ext cx="9131300" cy="26034"/>
            </a:xfrm>
            <a:custGeom>
              <a:avLst/>
              <a:gdLst/>
              <a:ahLst/>
              <a:cxnLst/>
              <a:rect l="l" t="t" r="r" b="b"/>
              <a:pathLst>
                <a:path w="9131300" h="26035">
                  <a:moveTo>
                    <a:pt x="0" y="25907"/>
                  </a:moveTo>
                  <a:lnTo>
                    <a:pt x="9131045" y="25907"/>
                  </a:lnTo>
                  <a:lnTo>
                    <a:pt x="913104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012" y="972311"/>
              <a:ext cx="6737604" cy="5050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43" y="1108329"/>
            <a:ext cx="7489190" cy="289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Actividades</a:t>
            </a:r>
            <a:r>
              <a:rPr sz="2800" b="1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deportivas</a:t>
            </a:r>
            <a:endParaRPr sz="2800">
              <a:latin typeface="Trebuchet MS"/>
              <a:cs typeface="Trebuchet MS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243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Centro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deportivos para practicar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deportes individuales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equipos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(tenis,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pádel,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futbol,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rugby,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baloncesto,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vóley,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natación…).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Wingdings"/>
              <a:buChar char=""/>
            </a:pPr>
            <a:endParaRPr sz="20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Deportistas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alto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nivel.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Programa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apoyo.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Wingdings"/>
              <a:buChar char=""/>
            </a:pPr>
            <a:endParaRPr sz="20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Reconocimiento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créditos.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321437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Vida</a:t>
            </a:r>
            <a:r>
              <a:rPr u="none" spc="-8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0828" y="3681984"/>
            <a:ext cx="2618231" cy="173278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836" y="971804"/>
            <a:ext cx="4404360" cy="3504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Actividades</a:t>
            </a:r>
            <a:r>
              <a:rPr sz="2800" b="1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culturales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43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Concursos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relatos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poesía.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Viajes</a:t>
            </a:r>
            <a:r>
              <a:rPr sz="2000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culturales.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Segoe UI Symbol"/>
              <a:buChar char="❑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Grupo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Teatro.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Segoe UI Symbol"/>
              <a:buChar char="❑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Grupo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Danza.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Segoe UI Symbol"/>
              <a:buChar char="❑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Orquesta</a:t>
            </a:r>
            <a:r>
              <a:rPr sz="2000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universitaria.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Segoe UI Symbol"/>
              <a:buChar char="❑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Coros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universitarios.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Segoe UI Symbol"/>
              <a:buChar char="❑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Realización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proyectos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culturales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Segoe UI Symbol"/>
              <a:buChar char="❑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Liga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Debate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Segoe UI Symbol"/>
              <a:buChar char="❑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Reconocimiento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créditos.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321437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Vida</a:t>
            </a:r>
            <a:r>
              <a:rPr u="none" spc="-8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9803" y="1559052"/>
            <a:ext cx="3023616" cy="262128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" y="932434"/>
            <a:ext cx="6424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Actividades</a:t>
            </a:r>
            <a:r>
              <a:rPr sz="2800" b="1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solidarias</a:t>
            </a:r>
            <a:r>
              <a:rPr sz="28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y de</a:t>
            </a:r>
            <a:r>
              <a:rPr sz="2800" b="1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orientación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490" y="3800678"/>
            <a:ext cx="708342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3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Psicólogo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orientación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psicopedagógica.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SzPct val="3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Tutorización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compañeros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cursos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superiores.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SzPct val="3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Prácticas</a:t>
            </a:r>
            <a:r>
              <a:rPr sz="2000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empleo.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SzPct val="3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Actividades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como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Semana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Verde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–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Saludable….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SzPct val="3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Campañas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prevención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consumo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drogas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alcohol.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3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Reconocimiento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créditos.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321437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5" dirty="0"/>
              <a:t>Vida</a:t>
            </a:r>
            <a:r>
              <a:rPr u="none" spc="-80" dirty="0"/>
              <a:t> </a:t>
            </a:r>
            <a:r>
              <a:rPr u="none" dirty="0"/>
              <a:t>Universitaria</a:t>
            </a:r>
          </a:p>
        </p:txBody>
      </p:sp>
      <p:sp>
        <p:nvSpPr>
          <p:cNvPr id="7" name="object 7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687" y="1400555"/>
            <a:ext cx="7569708" cy="235458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805" y="4558410"/>
            <a:ext cx="79349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4655" marR="5080" indent="-294259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Consulta</a:t>
            </a:r>
            <a:r>
              <a:rPr sz="28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las instrucciones</a:t>
            </a:r>
            <a:r>
              <a:rPr sz="2800" spc="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día</a:t>
            </a:r>
            <a:r>
              <a:rPr sz="28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8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prueba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en </a:t>
            </a:r>
            <a:r>
              <a:rPr sz="2800" spc="-8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nuestra</a:t>
            </a:r>
            <a:r>
              <a:rPr sz="28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WEB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44195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Consejos</a:t>
            </a:r>
            <a:r>
              <a:rPr u="none" spc="-65" dirty="0"/>
              <a:t> </a:t>
            </a:r>
            <a:r>
              <a:rPr u="none" spc="5" dirty="0"/>
              <a:t>para</a:t>
            </a:r>
            <a:r>
              <a:rPr u="none" spc="-30" dirty="0"/>
              <a:t> </a:t>
            </a:r>
            <a:r>
              <a:rPr u="none" dirty="0"/>
              <a:t>superar</a:t>
            </a:r>
            <a:r>
              <a:rPr u="none" spc="-50" dirty="0"/>
              <a:t> </a:t>
            </a:r>
            <a:r>
              <a:rPr u="none" spc="5" dirty="0"/>
              <a:t>la</a:t>
            </a:r>
            <a:r>
              <a:rPr u="none" spc="-45" dirty="0"/>
              <a:t> </a:t>
            </a:r>
            <a:r>
              <a:rPr u="none" spc="5" dirty="0"/>
              <a:t>EvAU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2311"/>
            <a:ext cx="9143999" cy="320954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243" y="1896618"/>
            <a:ext cx="74879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Prepararse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durante</a:t>
            </a:r>
            <a:r>
              <a:rPr sz="2000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curso</a:t>
            </a:r>
            <a:endParaRPr sz="2000">
              <a:latin typeface="Trebuchet MS"/>
              <a:cs typeface="Trebuchet MS"/>
            </a:endParaRPr>
          </a:p>
          <a:p>
            <a:pPr marL="469900" marR="5080" indent="-457834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Cuando</a:t>
            </a:r>
            <a:r>
              <a:rPr sz="2000" spc="2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2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acerquen</a:t>
            </a:r>
            <a:r>
              <a:rPr sz="2000" spc="2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los</a:t>
            </a:r>
            <a:r>
              <a:rPr sz="2000" spc="2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días</a:t>
            </a:r>
            <a:r>
              <a:rPr sz="2000" spc="3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2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2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prueba</a:t>
            </a:r>
            <a:r>
              <a:rPr sz="2000" spc="3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dedica</a:t>
            </a:r>
            <a:r>
              <a:rPr sz="2000" spc="2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tiempo</a:t>
            </a:r>
            <a:r>
              <a:rPr sz="2000" spc="2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repasar,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hacer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esquemas.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rebuchet MS"/>
              <a:cs typeface="Trebuchet MS"/>
            </a:endParaRPr>
          </a:p>
          <a:p>
            <a:pPr marR="1373505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muy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útil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practicar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sobre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exámenes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años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anteriores</a:t>
            </a:r>
            <a:endParaRPr sz="2000">
              <a:latin typeface="Trebuchet MS"/>
              <a:cs typeface="Trebuchet MS"/>
            </a:endParaRPr>
          </a:p>
          <a:p>
            <a:pPr marL="455930" algn="ctr">
              <a:lnSpc>
                <a:spcPct val="100000"/>
              </a:lnSpc>
            </a:pP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Consulta</a:t>
            </a:r>
            <a:r>
              <a:rPr sz="2000" u="heavy" spc="-4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nuestra</a:t>
            </a:r>
            <a:r>
              <a:rPr sz="2000" u="heavy" spc="-5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web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44195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Consejos</a:t>
            </a:r>
            <a:r>
              <a:rPr u="none" spc="-65" dirty="0"/>
              <a:t> </a:t>
            </a:r>
            <a:r>
              <a:rPr u="none" spc="5" dirty="0"/>
              <a:t>para</a:t>
            </a:r>
            <a:r>
              <a:rPr u="none" spc="-30" dirty="0"/>
              <a:t> </a:t>
            </a:r>
            <a:r>
              <a:rPr u="none" dirty="0"/>
              <a:t>superar</a:t>
            </a:r>
            <a:r>
              <a:rPr u="none" spc="-50" dirty="0"/>
              <a:t> </a:t>
            </a:r>
            <a:r>
              <a:rPr u="none" spc="5" dirty="0"/>
              <a:t>la</a:t>
            </a:r>
            <a:r>
              <a:rPr u="none" spc="-45" dirty="0"/>
              <a:t> </a:t>
            </a:r>
            <a:r>
              <a:rPr u="none" spc="5" dirty="0"/>
              <a:t>EvAU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44195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Consejos</a:t>
            </a:r>
            <a:r>
              <a:rPr u="none" spc="-65" dirty="0"/>
              <a:t> </a:t>
            </a:r>
            <a:r>
              <a:rPr u="none" spc="5" dirty="0"/>
              <a:t>para</a:t>
            </a:r>
            <a:r>
              <a:rPr u="none" spc="-30" dirty="0"/>
              <a:t> </a:t>
            </a:r>
            <a:r>
              <a:rPr u="none" dirty="0"/>
              <a:t>superar</a:t>
            </a:r>
            <a:r>
              <a:rPr u="none" spc="-50" dirty="0"/>
              <a:t> </a:t>
            </a:r>
            <a:r>
              <a:rPr u="none" spc="5" dirty="0"/>
              <a:t>la</a:t>
            </a:r>
            <a:r>
              <a:rPr u="none" spc="-45" dirty="0"/>
              <a:t> </a:t>
            </a:r>
            <a:r>
              <a:rPr u="none" spc="5" dirty="0"/>
              <a:t>EvAU</a:t>
            </a:r>
          </a:p>
        </p:txBody>
      </p:sp>
      <p:sp>
        <p:nvSpPr>
          <p:cNvPr id="5" name="object 5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3716" y="1423796"/>
            <a:ext cx="7960995" cy="2551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469265" algn="l"/>
                <a:tab pos="469900" algn="l"/>
                <a:tab pos="815340" algn="l"/>
                <a:tab pos="1300480" algn="l"/>
                <a:tab pos="1716405" algn="l"/>
                <a:tab pos="2466340" algn="l"/>
                <a:tab pos="3583940" algn="l"/>
                <a:tab pos="3932554" algn="l"/>
                <a:tab pos="5031740" algn="l"/>
                <a:tab pos="5883910" algn="l"/>
                <a:tab pos="6732905" algn="l"/>
                <a:tab pos="7148830" algn="l"/>
              </a:tabLst>
            </a:pP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dí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ara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ri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(boli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s,	gomas	de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,  calculadora,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material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dibujo….).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469265" indent="-457200">
              <a:lnSpc>
                <a:spcPct val="100000"/>
              </a:lnSpc>
              <a:buClr>
                <a:srgbClr val="000000"/>
              </a:buClr>
              <a:buSzPct val="120000"/>
              <a:buFont typeface="Segoe UI Symbol"/>
              <a:buChar char="❑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Utilizar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bolígrafo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pluma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tinta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azul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negra.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egoe UI Symbol"/>
              <a:buChar char="❑"/>
            </a:pPr>
            <a:endParaRPr sz="2550">
              <a:latin typeface="Trebuchet MS"/>
              <a:cs typeface="Trebuchet MS"/>
            </a:endParaRPr>
          </a:p>
          <a:p>
            <a:pPr marL="469265" indent="-457200">
              <a:lnSpc>
                <a:spcPct val="100000"/>
              </a:lnSpc>
              <a:buClr>
                <a:srgbClr val="000000"/>
              </a:buClr>
              <a:buSzPct val="120000"/>
              <a:buFont typeface="Segoe UI Symbol"/>
              <a:buChar char="❑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Consultar</a:t>
            </a:r>
            <a:r>
              <a:rPr sz="20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b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calculadoras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permitidas</a:t>
            </a:r>
            <a:endParaRPr sz="2000">
              <a:latin typeface="Trebuchet MS"/>
              <a:cs typeface="Trebuchet MS"/>
            </a:endParaRPr>
          </a:p>
          <a:p>
            <a:pPr marL="469265" indent="-4572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PREPARAR</a:t>
            </a:r>
            <a:r>
              <a:rPr sz="2000" b="1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b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DNI.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686" y="2064207"/>
            <a:ext cx="7030720" cy="2600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85714"/>
              <a:buFont typeface="Segoe UI Symbol"/>
              <a:buChar char="❑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Durante</a:t>
            </a:r>
            <a:r>
              <a:rPr sz="28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8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examen: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400"/>
              </a:lnSpc>
              <a:spcBef>
                <a:spcPts val="2515"/>
              </a:spcBef>
              <a:tabLst>
                <a:tab pos="2196465" algn="l"/>
                <a:tab pos="3702685" algn="l"/>
                <a:tab pos="4086225" algn="l"/>
                <a:tab pos="5721985" algn="l"/>
                <a:tab pos="6141085" algn="l"/>
                <a:tab pos="6868159" algn="l"/>
              </a:tabLst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20" dirty="0">
                <a:latin typeface="Segoe UI Symbol"/>
                <a:cs typeface="Segoe UI Symbo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PU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TU</a:t>
            </a:r>
            <a:r>
              <a:rPr sz="2000" b="1" spc="-1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DAD	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ABS</a:t>
            </a:r>
            <a:r>
              <a:rPr sz="2000" b="1" spc="-1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b="1" spc="-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A.	El	l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am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b="1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nt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o	se	ha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e	1  hora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antes</a:t>
            </a:r>
            <a:r>
              <a:rPr sz="20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comienzo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primer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examen.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14" dirty="0">
                <a:latin typeface="Segoe UI Symbol"/>
                <a:cs typeface="Segoe UI Symbo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Escucha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instrucciones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tribunal.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  <a:tabLst>
                <a:tab pos="431165" algn="l"/>
              </a:tabLst>
            </a:pPr>
            <a:r>
              <a:rPr sz="2400" dirty="0">
                <a:latin typeface="Segoe UI Symbol"/>
                <a:cs typeface="Segoe UI Symbol"/>
              </a:rPr>
              <a:t>✔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Leed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calma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enunciados.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44195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Consejos</a:t>
            </a:r>
            <a:r>
              <a:rPr u="none" spc="-65" dirty="0"/>
              <a:t> </a:t>
            </a:r>
            <a:r>
              <a:rPr u="none" spc="5" dirty="0"/>
              <a:t>para</a:t>
            </a:r>
            <a:r>
              <a:rPr u="none" spc="-30" dirty="0"/>
              <a:t> </a:t>
            </a:r>
            <a:r>
              <a:rPr u="none" dirty="0"/>
              <a:t>superar</a:t>
            </a:r>
            <a:r>
              <a:rPr u="none" spc="-50" dirty="0"/>
              <a:t> </a:t>
            </a:r>
            <a:r>
              <a:rPr u="none" spc="5" dirty="0"/>
              <a:t>la</a:t>
            </a:r>
            <a:r>
              <a:rPr u="none" spc="-45" dirty="0"/>
              <a:t> </a:t>
            </a:r>
            <a:r>
              <a:rPr u="none" spc="5" dirty="0"/>
              <a:t>EvAU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3862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80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dirty="0"/>
              <a:t>Prueba</a:t>
            </a:r>
          </a:p>
        </p:txBody>
      </p:sp>
      <p:sp>
        <p:nvSpPr>
          <p:cNvPr id="3" name="object 3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405" y="1262633"/>
            <a:ext cx="3127375" cy="2447925"/>
          </a:xfrm>
          <a:prstGeom prst="rect">
            <a:avLst/>
          </a:prstGeom>
          <a:solidFill>
            <a:srgbClr val="F7C9AC">
              <a:alpha val="60391"/>
            </a:srgbClr>
          </a:solidFill>
          <a:ln w="38100">
            <a:solidFill>
              <a:srgbClr val="0096A7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sz="1800" spc="-5" dirty="0">
                <a:latin typeface="Gill Sans MT"/>
                <a:cs typeface="Gill Sans MT"/>
              </a:rPr>
              <a:t>LENGUA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CASTELLANA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  <a:p>
            <a:pPr marL="43370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Gill Sans MT"/>
                <a:cs typeface="Gill Sans MT"/>
              </a:rPr>
              <a:t>LITERATURA</a:t>
            </a:r>
            <a:endParaRPr sz="1800">
              <a:latin typeface="Gill Sans MT"/>
              <a:cs typeface="Gill Sans MT"/>
            </a:endParaRPr>
          </a:p>
          <a:p>
            <a:pPr marL="433705" indent="-343535">
              <a:lnSpc>
                <a:spcPct val="100000"/>
              </a:lnSpc>
              <a:spcBef>
                <a:spcPts val="505"/>
              </a:spcBef>
              <a:buAutoNum type="arabicPeriod" startAt="2"/>
              <a:tabLst>
                <a:tab pos="433705" algn="l"/>
                <a:tab pos="434340" algn="l"/>
              </a:tabLst>
            </a:pPr>
            <a:r>
              <a:rPr sz="1800" dirty="0">
                <a:latin typeface="Gill Sans MT"/>
                <a:cs typeface="Gill Sans MT"/>
              </a:rPr>
              <a:t>HISTORIA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de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ESPAÑA</a:t>
            </a:r>
            <a:endParaRPr sz="1800">
              <a:latin typeface="Gill Sans MT"/>
              <a:cs typeface="Gill Sans MT"/>
            </a:endParaRPr>
          </a:p>
          <a:p>
            <a:pPr marL="433705" marR="991869" indent="-343535">
              <a:lnSpc>
                <a:spcPct val="101099"/>
              </a:lnSpc>
              <a:spcBef>
                <a:spcPts val="445"/>
              </a:spcBef>
              <a:buAutoNum type="arabicPeriod" startAt="2"/>
              <a:tabLst>
                <a:tab pos="433705" algn="l"/>
                <a:tab pos="434340" algn="l"/>
              </a:tabLst>
            </a:pPr>
            <a:r>
              <a:rPr sz="1800" dirty="0">
                <a:latin typeface="Gill Sans MT"/>
                <a:cs typeface="Gill Sans MT"/>
              </a:rPr>
              <a:t>PRIMER</a:t>
            </a:r>
            <a:r>
              <a:rPr sz="1800" spc="-114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LENGUA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EXTRANJERA</a:t>
            </a:r>
            <a:endParaRPr sz="1800">
              <a:latin typeface="Gill Sans MT"/>
              <a:cs typeface="Gill Sans MT"/>
            </a:endParaRPr>
          </a:p>
          <a:p>
            <a:pPr marL="433705" indent="-343535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433705" algn="l"/>
                <a:tab pos="434340" algn="l"/>
              </a:tabLst>
            </a:pPr>
            <a:r>
              <a:rPr sz="1800" dirty="0">
                <a:latin typeface="Gill Sans MT"/>
                <a:cs typeface="Gill Sans MT"/>
              </a:rPr>
              <a:t>MATERIA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DE</a:t>
            </a:r>
            <a:endParaRPr sz="1800">
              <a:latin typeface="Gill Sans MT"/>
              <a:cs typeface="Gill Sans MT"/>
            </a:endParaRPr>
          </a:p>
          <a:p>
            <a:pPr marL="43370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ill Sans MT"/>
                <a:cs typeface="Gill Sans MT"/>
              </a:rPr>
              <a:t>MODALIDAD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0679" y="1607819"/>
            <a:ext cx="3127248" cy="541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20054" y="1620773"/>
            <a:ext cx="2826385" cy="9112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9085" marR="5080" indent="-287020">
              <a:lnSpc>
                <a:spcPct val="101200"/>
              </a:lnSpc>
              <a:spcBef>
                <a:spcPts val="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ill Sans MT"/>
                <a:cs typeface="Gill Sans MT"/>
              </a:rPr>
              <a:t>CUATRO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ASIGNATURAS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CURSADAS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NO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CADUCA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2065" y="737362"/>
            <a:ext cx="3823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D7A"/>
                </a:solidFill>
                <a:latin typeface="Gill Sans MT"/>
                <a:cs typeface="Gill Sans MT"/>
              </a:rPr>
              <a:t>Estructura</a:t>
            </a:r>
            <a:r>
              <a:rPr sz="4400" spc="-105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400" dirty="0">
                <a:solidFill>
                  <a:srgbClr val="000D7A"/>
                </a:solidFill>
                <a:latin typeface="Gill Sans MT"/>
                <a:cs typeface="Gill Sans MT"/>
              </a:rPr>
              <a:t>EvAU</a:t>
            </a:r>
            <a:endParaRPr sz="4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555" y="832230"/>
            <a:ext cx="3896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D85"/>
                </a:solidFill>
                <a:latin typeface="Gill Sans MT"/>
                <a:cs typeface="Gill Sans MT"/>
              </a:rPr>
              <a:t>BO:</a:t>
            </a:r>
            <a:r>
              <a:rPr sz="2400" spc="-60" dirty="0">
                <a:solidFill>
                  <a:srgbClr val="001D85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1D85"/>
                </a:solidFill>
                <a:latin typeface="Gill Sans MT"/>
                <a:cs typeface="Gill Sans MT"/>
              </a:rPr>
              <a:t>BLOQUE</a:t>
            </a:r>
            <a:r>
              <a:rPr sz="2400" spc="-55" dirty="0">
                <a:solidFill>
                  <a:srgbClr val="001D85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001D85"/>
                </a:solidFill>
                <a:latin typeface="Gill Sans MT"/>
                <a:cs typeface="Gill Sans MT"/>
              </a:rPr>
              <a:t>OBLIGATORIO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0441" y="3765041"/>
            <a:ext cx="3801110" cy="1775460"/>
          </a:xfrm>
          <a:prstGeom prst="rect">
            <a:avLst/>
          </a:prstGeom>
          <a:solidFill>
            <a:srgbClr val="E0EED7">
              <a:alpha val="60391"/>
            </a:srgbClr>
          </a:solidFill>
          <a:ln w="38100">
            <a:solidFill>
              <a:srgbClr val="ADBBC4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203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ill Sans MT"/>
                <a:cs typeface="Gill Sans MT"/>
              </a:rPr>
              <a:t>HASTA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CUATRO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ASIGNATURAS</a:t>
            </a:r>
            <a:endParaRPr sz="1800">
              <a:latin typeface="Gill Sans MT"/>
              <a:cs typeface="Gill Sans MT"/>
            </a:endParaRPr>
          </a:p>
          <a:p>
            <a:pPr marL="377825" marR="678180" indent="-287020">
              <a:lnSpc>
                <a:spcPct val="101699"/>
              </a:lnSpc>
              <a:spcBef>
                <a:spcPts val="43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ill Sans MT"/>
                <a:cs typeface="Gill Sans MT"/>
              </a:rPr>
              <a:t>MATERIAS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TRONCALES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DE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OPCIÓN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2º </a:t>
            </a:r>
            <a:r>
              <a:rPr sz="1800" spc="-5" dirty="0">
                <a:latin typeface="Gill Sans MT"/>
                <a:cs typeface="Gill Sans MT"/>
              </a:rPr>
              <a:t>Bach.</a:t>
            </a:r>
            <a:endParaRPr sz="1800">
              <a:latin typeface="Gill Sans MT"/>
              <a:cs typeface="Gill Sans MT"/>
            </a:endParaRPr>
          </a:p>
          <a:p>
            <a:pPr marL="91440">
              <a:lnSpc>
                <a:spcPct val="100000"/>
              </a:lnSpc>
              <a:spcBef>
                <a:spcPts val="470"/>
              </a:spcBef>
              <a:tabLst>
                <a:tab pos="377825" algn="l"/>
              </a:tabLst>
            </a:pPr>
            <a:r>
              <a:rPr sz="1800" dirty="0">
                <a:solidFill>
                  <a:srgbClr val="EDFF41"/>
                </a:solidFill>
                <a:latin typeface="Arial"/>
                <a:cs typeface="Arial"/>
              </a:rPr>
              <a:t>•	</a:t>
            </a:r>
            <a:r>
              <a:rPr sz="1800" dirty="0">
                <a:solidFill>
                  <a:srgbClr val="001F5F"/>
                </a:solidFill>
                <a:latin typeface="Gill Sans MT"/>
                <a:cs typeface="Gill Sans MT"/>
              </a:rPr>
              <a:t>+2ª</a:t>
            </a:r>
            <a:r>
              <a:rPr sz="1800" spc="-3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001F5F"/>
                </a:solidFill>
                <a:latin typeface="Gill Sans MT"/>
                <a:cs typeface="Gill Sans MT"/>
              </a:rPr>
              <a:t>LENGUA</a:t>
            </a:r>
            <a:r>
              <a:rPr sz="1800" spc="-3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001F5F"/>
                </a:solidFill>
                <a:latin typeface="Gill Sans MT"/>
                <a:cs typeface="Gill Sans MT"/>
              </a:rPr>
              <a:t>EXTRANJERA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644" y="4227576"/>
            <a:ext cx="3377565" cy="615950"/>
          </a:xfrm>
          <a:prstGeom prst="rect">
            <a:avLst/>
          </a:prstGeom>
          <a:solidFill>
            <a:srgbClr val="E0EED7"/>
          </a:solidFill>
        </p:spPr>
        <p:txBody>
          <a:bodyPr vert="horz" wrap="square" lIns="0" tIns="23495" rIns="0" bIns="0" rtlCol="0">
            <a:spAutoFit/>
          </a:bodyPr>
          <a:lstStyle/>
          <a:p>
            <a:pPr marL="378460" marR="1161415" indent="-287020">
              <a:lnSpc>
                <a:spcPct val="101099"/>
              </a:lnSpc>
              <a:spcBef>
                <a:spcPts val="18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dirty="0">
                <a:latin typeface="Gill Sans MT"/>
                <a:cs typeface="Gill Sans MT"/>
              </a:rPr>
              <a:t>CURSADAS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NO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CURSADAS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8688" y="4852492"/>
            <a:ext cx="2825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CADUCA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LOS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2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AÑOS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2960" y="3312921"/>
            <a:ext cx="3114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D85"/>
                </a:solidFill>
                <a:latin typeface="Gill Sans MT"/>
                <a:cs typeface="Gill Sans MT"/>
              </a:rPr>
              <a:t>FV:</a:t>
            </a:r>
            <a:r>
              <a:rPr sz="2400" spc="-40" dirty="0">
                <a:solidFill>
                  <a:srgbClr val="001D85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001D85"/>
                </a:solidFill>
                <a:latin typeface="Gill Sans MT"/>
                <a:cs typeface="Gill Sans MT"/>
              </a:rPr>
              <a:t>FASE</a:t>
            </a:r>
            <a:r>
              <a:rPr sz="2400" spc="-55" dirty="0">
                <a:solidFill>
                  <a:srgbClr val="001D85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001D85"/>
                </a:solidFill>
                <a:latin typeface="Gill Sans MT"/>
                <a:cs typeface="Gill Sans MT"/>
              </a:rPr>
              <a:t>VOLUNTARIA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5696" y="5608421"/>
            <a:ext cx="3666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Gill Sans MT"/>
                <a:cs typeface="Gill Sans MT"/>
              </a:rPr>
              <a:t>Inglés,</a:t>
            </a:r>
            <a:r>
              <a:rPr sz="1600" spc="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ill Sans MT"/>
                <a:cs typeface="Gill Sans MT"/>
              </a:rPr>
              <a:t>Francés,</a:t>
            </a:r>
            <a:r>
              <a:rPr sz="1600" spc="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ill Sans MT"/>
                <a:cs typeface="Gill Sans MT"/>
              </a:rPr>
              <a:t>Alemán, Italiano</a:t>
            </a:r>
            <a:r>
              <a:rPr sz="1600" spc="4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ill Sans MT"/>
                <a:cs typeface="Gill Sans MT"/>
              </a:rPr>
              <a:t>y Portugués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64279" y="1595627"/>
            <a:ext cx="1309370" cy="483234"/>
            <a:chOff x="3764279" y="1595627"/>
            <a:chExt cx="1309370" cy="483234"/>
          </a:xfrm>
        </p:grpSpPr>
        <p:sp>
          <p:nvSpPr>
            <p:cNvPr id="15" name="object 15"/>
            <p:cNvSpPr/>
            <p:nvPr/>
          </p:nvSpPr>
          <p:spPr>
            <a:xfrm>
              <a:off x="3777233" y="1608581"/>
              <a:ext cx="1283335" cy="457200"/>
            </a:xfrm>
            <a:custGeom>
              <a:avLst/>
              <a:gdLst/>
              <a:ahLst/>
              <a:cxnLst/>
              <a:rect l="l" t="t" r="r" b="b"/>
              <a:pathLst>
                <a:path w="1283335" h="457200">
                  <a:moveTo>
                    <a:pt x="1054607" y="0"/>
                  </a:moveTo>
                  <a:lnTo>
                    <a:pt x="1054607" y="114300"/>
                  </a:lnTo>
                  <a:lnTo>
                    <a:pt x="0" y="114300"/>
                  </a:lnTo>
                  <a:lnTo>
                    <a:pt x="114300" y="228600"/>
                  </a:lnTo>
                  <a:lnTo>
                    <a:pt x="0" y="342900"/>
                  </a:lnTo>
                  <a:lnTo>
                    <a:pt x="1054607" y="342900"/>
                  </a:lnTo>
                  <a:lnTo>
                    <a:pt x="1054607" y="457200"/>
                  </a:lnTo>
                  <a:lnTo>
                    <a:pt x="1283207" y="228600"/>
                  </a:lnTo>
                  <a:lnTo>
                    <a:pt x="1054607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77233" y="1608581"/>
              <a:ext cx="1283335" cy="457200"/>
            </a:xfrm>
            <a:custGeom>
              <a:avLst/>
              <a:gdLst/>
              <a:ahLst/>
              <a:cxnLst/>
              <a:rect l="l" t="t" r="r" b="b"/>
              <a:pathLst>
                <a:path w="1283335" h="457200">
                  <a:moveTo>
                    <a:pt x="0" y="114300"/>
                  </a:moveTo>
                  <a:lnTo>
                    <a:pt x="1054607" y="114300"/>
                  </a:lnTo>
                  <a:lnTo>
                    <a:pt x="1054607" y="0"/>
                  </a:lnTo>
                  <a:lnTo>
                    <a:pt x="1283207" y="228600"/>
                  </a:lnTo>
                  <a:lnTo>
                    <a:pt x="1054607" y="457200"/>
                  </a:lnTo>
                  <a:lnTo>
                    <a:pt x="1054607" y="342900"/>
                  </a:lnTo>
                  <a:lnTo>
                    <a:pt x="0" y="342900"/>
                  </a:lnTo>
                  <a:lnTo>
                    <a:pt x="114300" y="228600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BB7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764279" y="4215384"/>
            <a:ext cx="1102360" cy="504825"/>
            <a:chOff x="3764279" y="4215384"/>
            <a:chExt cx="1102360" cy="504825"/>
          </a:xfrm>
        </p:grpSpPr>
        <p:sp>
          <p:nvSpPr>
            <p:cNvPr id="18" name="object 18"/>
            <p:cNvSpPr/>
            <p:nvPr/>
          </p:nvSpPr>
          <p:spPr>
            <a:xfrm>
              <a:off x="3777233" y="4228338"/>
              <a:ext cx="1076325" cy="478790"/>
            </a:xfrm>
            <a:custGeom>
              <a:avLst/>
              <a:gdLst/>
              <a:ahLst/>
              <a:cxnLst/>
              <a:rect l="l" t="t" r="r" b="b"/>
              <a:pathLst>
                <a:path w="1076325" h="478789">
                  <a:moveTo>
                    <a:pt x="239267" y="0"/>
                  </a:moveTo>
                  <a:lnTo>
                    <a:pt x="0" y="239268"/>
                  </a:lnTo>
                  <a:lnTo>
                    <a:pt x="239267" y="478536"/>
                  </a:lnTo>
                  <a:lnTo>
                    <a:pt x="239267" y="358901"/>
                  </a:lnTo>
                  <a:lnTo>
                    <a:pt x="1075943" y="358901"/>
                  </a:lnTo>
                  <a:lnTo>
                    <a:pt x="1075943" y="119634"/>
                  </a:lnTo>
                  <a:lnTo>
                    <a:pt x="239267" y="119634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77233" y="4228338"/>
              <a:ext cx="1076325" cy="478790"/>
            </a:xfrm>
            <a:custGeom>
              <a:avLst/>
              <a:gdLst/>
              <a:ahLst/>
              <a:cxnLst/>
              <a:rect l="l" t="t" r="r" b="b"/>
              <a:pathLst>
                <a:path w="1076325" h="478789">
                  <a:moveTo>
                    <a:pt x="0" y="239268"/>
                  </a:moveTo>
                  <a:lnTo>
                    <a:pt x="239267" y="0"/>
                  </a:lnTo>
                  <a:lnTo>
                    <a:pt x="239267" y="119634"/>
                  </a:lnTo>
                  <a:lnTo>
                    <a:pt x="1075943" y="119634"/>
                  </a:lnTo>
                  <a:lnTo>
                    <a:pt x="1075943" y="358901"/>
                  </a:lnTo>
                  <a:lnTo>
                    <a:pt x="239267" y="358901"/>
                  </a:lnTo>
                  <a:lnTo>
                    <a:pt x="239267" y="478536"/>
                  </a:lnTo>
                  <a:lnTo>
                    <a:pt x="0" y="239268"/>
                  </a:lnTo>
                  <a:close/>
                </a:path>
              </a:pathLst>
            </a:custGeom>
            <a:ln w="25907">
              <a:solidFill>
                <a:srgbClr val="BB7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5747" y="1172336"/>
            <a:ext cx="7032625" cy="3819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85714"/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Durante</a:t>
            </a:r>
            <a:r>
              <a:rPr sz="28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8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rebuchet MS"/>
                <a:cs typeface="Trebuchet MS"/>
              </a:rPr>
              <a:t>examen: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2840"/>
              </a:lnSpc>
              <a:spcBef>
                <a:spcPts val="2030"/>
              </a:spcBef>
              <a:tabLst>
                <a:tab pos="1771014" algn="l"/>
                <a:tab pos="2315210" algn="l"/>
                <a:tab pos="2812415" algn="l"/>
                <a:tab pos="3943350" algn="l"/>
                <a:tab pos="4679315" algn="l"/>
                <a:tab pos="5755640" algn="l"/>
                <a:tab pos="6121400" algn="l"/>
              </a:tabLst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20" dirty="0">
                <a:latin typeface="Segoe UI Symbol"/>
                <a:cs typeface="Segoe UI Symbo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Aprovecha	los	90	minutos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para	repasar	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corregir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respuestas.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440"/>
              </a:lnSpc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00" dirty="0"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Escribe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limpio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ordenado.</a:t>
            </a:r>
            <a:endParaRPr sz="2000">
              <a:latin typeface="Trebuchet MS"/>
              <a:cs typeface="Trebuchet MS"/>
            </a:endParaRPr>
          </a:p>
          <a:p>
            <a:pPr marL="355600" marR="5715" indent="-342900">
              <a:lnSpc>
                <a:spcPts val="2400"/>
              </a:lnSpc>
              <a:spcBef>
                <a:spcPts val="240"/>
              </a:spcBef>
              <a:tabLst>
                <a:tab pos="1035050" algn="l"/>
                <a:tab pos="2192020" algn="l"/>
                <a:tab pos="2604770" algn="l"/>
                <a:tab pos="3722370" algn="l"/>
                <a:tab pos="4203700" algn="l"/>
                <a:tab pos="4970780" algn="l"/>
                <a:tab pos="5543550" algn="l"/>
                <a:tab pos="5923280" algn="l"/>
                <a:tab pos="6330315" algn="l"/>
                <a:tab pos="6777990" algn="l"/>
              </a:tabLst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20" dirty="0"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b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or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or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iz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rá	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cara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X: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se 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corregirá.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160"/>
              </a:lnSpc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00" dirty="0">
                <a:latin typeface="Segoe UI Symbol"/>
                <a:cs typeface="Segoe UI Symbo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Cuida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ortografía.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14" dirty="0">
                <a:latin typeface="Segoe UI Symbol"/>
                <a:cs typeface="Segoe UI Symbo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Contesta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solo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pregunten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expresamente.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400"/>
              </a:lnSpc>
              <a:spcBef>
                <a:spcPts val="244"/>
              </a:spcBef>
              <a:tabLst>
                <a:tab pos="771525" algn="l"/>
                <a:tab pos="2219325" algn="l"/>
                <a:tab pos="2604770" algn="l"/>
                <a:tab pos="3469004" algn="l"/>
                <a:tab pos="5110480" algn="l"/>
                <a:tab pos="5412740" algn="l"/>
                <a:tab pos="6738620" algn="l"/>
              </a:tabLst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20" dirty="0">
                <a:latin typeface="Segoe UI Symbol"/>
                <a:cs typeface="Segoe UI Symbo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presen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ació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y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síntesis.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120" dirty="0"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Argumenta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respuestas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añade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ejemplos.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44195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Consejos</a:t>
            </a:r>
            <a:r>
              <a:rPr u="none" spc="-65" dirty="0"/>
              <a:t> </a:t>
            </a:r>
            <a:r>
              <a:rPr u="none" spc="5" dirty="0"/>
              <a:t>para</a:t>
            </a:r>
            <a:r>
              <a:rPr u="none" spc="-30" dirty="0"/>
              <a:t> </a:t>
            </a:r>
            <a:r>
              <a:rPr u="none" dirty="0"/>
              <a:t>superar</a:t>
            </a:r>
            <a:r>
              <a:rPr u="none" spc="-50" dirty="0"/>
              <a:t> </a:t>
            </a:r>
            <a:r>
              <a:rPr u="none" spc="5" dirty="0"/>
              <a:t>la</a:t>
            </a:r>
            <a:r>
              <a:rPr u="none" spc="-45" dirty="0"/>
              <a:t> </a:t>
            </a:r>
            <a:r>
              <a:rPr u="none" spc="5" dirty="0"/>
              <a:t>EvAU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479" y="1325371"/>
            <a:ext cx="7488555" cy="2475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469265" algn="l"/>
                <a:tab pos="469900" algn="l"/>
                <a:tab pos="1198245" algn="l"/>
                <a:tab pos="2234565" algn="l"/>
                <a:tab pos="3611245" algn="l"/>
                <a:tab pos="4010025" algn="l"/>
                <a:tab pos="4765040" algn="l"/>
                <a:tab pos="5942965" algn="l"/>
                <a:tab pos="6771005" algn="l"/>
                <a:tab pos="7211059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BA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J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NI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GÚ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CONCE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TO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PO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MBR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,	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F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EL 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EXÁMEN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MARCA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PERMITA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IDENTIFICAR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AL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ALUMNO.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 Symbol"/>
              <a:buChar char="❑"/>
            </a:pPr>
            <a:endParaRPr sz="205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lr>
                <a:srgbClr val="000000"/>
              </a:buClr>
              <a:buSzPct val="120000"/>
              <a:buFont typeface="Segoe UI Symbol"/>
              <a:buChar char="❑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DNI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PEGATINAS.</a:t>
            </a:r>
            <a:endParaRPr sz="20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469265" algn="l"/>
                <a:tab pos="469900" algn="l"/>
              </a:tabLst>
            </a:pP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NO</a:t>
            </a:r>
            <a:r>
              <a:rPr sz="2000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COPIAR</a:t>
            </a:r>
            <a:endParaRPr sz="20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TELÉFONOS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MÓVILES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APAGADOS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44195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Consejos</a:t>
            </a:r>
            <a:r>
              <a:rPr u="none" spc="-65" dirty="0"/>
              <a:t> </a:t>
            </a:r>
            <a:r>
              <a:rPr u="none" spc="5" dirty="0"/>
              <a:t>para</a:t>
            </a:r>
            <a:r>
              <a:rPr u="none" spc="-30" dirty="0"/>
              <a:t> </a:t>
            </a:r>
            <a:r>
              <a:rPr u="none" dirty="0"/>
              <a:t>superar</a:t>
            </a:r>
            <a:r>
              <a:rPr u="none" spc="-50" dirty="0"/>
              <a:t> </a:t>
            </a:r>
            <a:r>
              <a:rPr u="none" spc="5" dirty="0"/>
              <a:t>la</a:t>
            </a:r>
            <a:r>
              <a:rPr u="none" spc="-45" dirty="0"/>
              <a:t> </a:t>
            </a:r>
            <a:r>
              <a:rPr u="none" spc="5" dirty="0"/>
              <a:t>EvAU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260" y="2595672"/>
            <a:ext cx="2520414" cy="314066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435" y="2067560"/>
            <a:ext cx="6812280" cy="2170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Controla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ansiedad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(es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tu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peor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enemigo).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Piensa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son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solo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exámenes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estás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harto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hacerlos.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sabes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temario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te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has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preparado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bien.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405"/>
              </a:spcBef>
              <a:buClr>
                <a:srgbClr val="000000"/>
              </a:buClr>
              <a:buSzPct val="120000"/>
              <a:buFont typeface="Segoe UI Symbol"/>
              <a:buChar char="❑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Casi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todo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mundo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aprueba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examen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(más</a:t>
            </a:r>
            <a:r>
              <a:rPr sz="20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95%).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544195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Consejos</a:t>
            </a:r>
            <a:r>
              <a:rPr u="none" spc="-65" dirty="0"/>
              <a:t> </a:t>
            </a:r>
            <a:r>
              <a:rPr u="none" spc="5" dirty="0"/>
              <a:t>para</a:t>
            </a:r>
            <a:r>
              <a:rPr u="none" spc="-30" dirty="0"/>
              <a:t> </a:t>
            </a:r>
            <a:r>
              <a:rPr u="none" dirty="0"/>
              <a:t>superar</a:t>
            </a:r>
            <a:r>
              <a:rPr u="none" spc="-50" dirty="0"/>
              <a:t> </a:t>
            </a:r>
            <a:r>
              <a:rPr u="none" spc="5" dirty="0"/>
              <a:t>la</a:t>
            </a:r>
            <a:r>
              <a:rPr u="none" spc="-45" dirty="0"/>
              <a:t> </a:t>
            </a:r>
            <a:r>
              <a:rPr u="none" spc="5" dirty="0"/>
              <a:t>EvAU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1132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Consideraciones</a:t>
            </a:r>
            <a:r>
              <a:rPr u="none" spc="-100" dirty="0"/>
              <a:t> </a:t>
            </a:r>
            <a:r>
              <a:rPr u="none" dirty="0"/>
              <a:t>finales</a:t>
            </a:r>
          </a:p>
        </p:txBody>
      </p:sp>
      <p:sp>
        <p:nvSpPr>
          <p:cNvPr id="4" name="object 4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137" y="1365987"/>
            <a:ext cx="8754862" cy="459437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4257" y="1365884"/>
            <a:ext cx="7445375" cy="374522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69900" marR="5080" indent="-457200" algn="just">
              <a:lnSpc>
                <a:spcPct val="98400"/>
              </a:lnSpc>
              <a:spcBef>
                <a:spcPts val="145"/>
              </a:spcBef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655" dirty="0">
                <a:latin typeface="Segoe UI Symbol"/>
                <a:cs typeface="Segoe UI Symbo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Si no tienes claro unos estudios concretos,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ir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lo general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específico,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 una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rama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 conocimiento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un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Grado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concreto.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ts val="2400"/>
              </a:lnSpc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5" dirty="0">
                <a:latin typeface="Segoe UI Symbol"/>
                <a:cs typeface="Segoe UI Symbo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Si dudamos entre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varios,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imprimir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planes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de estudio,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los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requisitos,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perfiles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ingreso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salidas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profesionales.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ts val="2400"/>
              </a:lnSpc>
              <a:spcBef>
                <a:spcPts val="5"/>
              </a:spcBef>
            </a:pPr>
            <a:r>
              <a:rPr sz="2400" dirty="0">
                <a:latin typeface="Segoe UI Symbol"/>
                <a:cs typeface="Segoe UI Symbol"/>
              </a:rPr>
              <a:t>✔</a:t>
            </a:r>
            <a:r>
              <a:rPr sz="2400" spc="5" dirty="0"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Elegir en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último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lugar la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 atendiendo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nuestros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gustos personales, impresión que nos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ha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causado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hemos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visitado,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prestigio,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vida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universitaria, cercanía, valorar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todo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aquello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importante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nosotros.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  <a:tabLst>
                <a:tab pos="469265" algn="l"/>
              </a:tabLst>
            </a:pPr>
            <a:r>
              <a:rPr sz="2400" dirty="0">
                <a:latin typeface="Segoe UI Symbol"/>
                <a:cs typeface="Segoe UI Symbol"/>
                <a:hlinkClick r:id="rId2"/>
              </a:rPr>
              <a:t>✔	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Puertas</a:t>
            </a:r>
            <a:r>
              <a:rPr sz="2000" u="heavy" spc="-6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abiertas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1132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Consideraciones</a:t>
            </a:r>
            <a:r>
              <a:rPr u="none" spc="-100" dirty="0"/>
              <a:t> </a:t>
            </a:r>
            <a:r>
              <a:rPr u="none" dirty="0"/>
              <a:t>finales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263" y="1315592"/>
            <a:ext cx="1368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Segoe UI Symbol"/>
                <a:cs typeface="Segoe UI Symbol"/>
              </a:rPr>
              <a:t>✔</a:t>
            </a:r>
            <a:r>
              <a:rPr sz="2800" spc="-310" dirty="0">
                <a:latin typeface="Segoe UI Symbol"/>
                <a:cs typeface="Segoe UI Symbo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ch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7100" y="1416176"/>
            <a:ext cx="5899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3065" algn="l"/>
                <a:tab pos="2447925" algn="l"/>
                <a:tab pos="2820035" algn="l"/>
                <a:tab pos="4719320" algn="l"/>
                <a:tab pos="576008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orien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es/a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y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of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/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s,	famil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3" y="1574335"/>
            <a:ext cx="7489190" cy="291655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5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amigos/as.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96800"/>
              </a:lnSpc>
              <a:spcBef>
                <a:spcPts val="1715"/>
              </a:spcBef>
            </a:pPr>
            <a:r>
              <a:rPr sz="2800" spc="-5" dirty="0">
                <a:latin typeface="Segoe UI Symbol"/>
                <a:cs typeface="Segoe UI Symbol"/>
              </a:rPr>
              <a:t>✔</a:t>
            </a:r>
            <a:r>
              <a:rPr sz="2800" spc="-310" dirty="0"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No</a:t>
            </a:r>
            <a:r>
              <a:rPr sz="2000" spc="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hay</a:t>
            </a:r>
            <a:r>
              <a:rPr sz="2000" spc="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sz="2000" spc="5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única</a:t>
            </a:r>
            <a:r>
              <a:rPr sz="2000" spc="5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vía</a:t>
            </a:r>
            <a:r>
              <a:rPr sz="2000" spc="5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posible</a:t>
            </a:r>
            <a:r>
              <a:rPr sz="2000" spc="5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llegar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sz="2000" spc="5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profesión </a:t>
            </a:r>
            <a:r>
              <a:rPr sz="2000" spc="-5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concreta. Desde distintos Grados se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puede trabajar en lo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mismo.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96800"/>
              </a:lnSpc>
              <a:spcBef>
                <a:spcPts val="1705"/>
              </a:spcBef>
            </a:pPr>
            <a:r>
              <a:rPr sz="2800" spc="-5" dirty="0">
                <a:latin typeface="Segoe UI Symbol"/>
                <a:cs typeface="Segoe UI Symbol"/>
              </a:rPr>
              <a:t>✔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Pero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siempre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pensar que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somos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nosotros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y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nosotras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quienes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tenemos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decidir.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Nadie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puede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decidir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nosotros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y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nosotras.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1132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Consideraciones</a:t>
            </a:r>
            <a:r>
              <a:rPr u="none" spc="-100" dirty="0"/>
              <a:t> </a:t>
            </a:r>
            <a:r>
              <a:rPr u="none" dirty="0"/>
              <a:t>finales</a:t>
            </a:r>
          </a:p>
        </p:txBody>
      </p:sp>
      <p:sp>
        <p:nvSpPr>
          <p:cNvPr id="8" name="object 8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263" y="1826513"/>
            <a:ext cx="606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Segoe UI Symbol"/>
                <a:cs typeface="Segoe UI Symbol"/>
              </a:rPr>
              <a:t>✔</a:t>
            </a:r>
            <a:r>
              <a:rPr sz="2800" spc="-310" dirty="0">
                <a:latin typeface="Segoe UI Symbol"/>
                <a:cs typeface="Segoe UI Symbo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0838" y="1927098"/>
            <a:ext cx="7352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9055" algn="l"/>
                <a:tab pos="2338705" algn="l"/>
                <a:tab pos="2651125" algn="l"/>
                <a:tab pos="3041015" algn="l"/>
                <a:tab pos="4114165" algn="l"/>
                <a:tab pos="4810760" algn="l"/>
                <a:tab pos="5266690" algn="l"/>
                <a:tab pos="5687060" algn="l"/>
                <a:tab pos="662178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fe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ibl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	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	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p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rimera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pe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	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ni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g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ú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3" y="2085965"/>
            <a:ext cx="6432550" cy="232600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50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equivocarse.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800" spc="-5" dirty="0">
                <a:latin typeface="Segoe UI Symbol"/>
                <a:cs typeface="Segoe UI Symbol"/>
              </a:rPr>
              <a:t>✔</a:t>
            </a:r>
            <a:r>
              <a:rPr sz="2800" spc="-310" dirty="0">
                <a:latin typeface="Segoe UI Symbol"/>
                <a:cs typeface="Segoe UI Symbo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Cree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un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mism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800" spc="-5" dirty="0">
                <a:latin typeface="Segoe UI Symbol"/>
                <a:cs typeface="Segoe UI Symbol"/>
              </a:rPr>
              <a:t>✔</a:t>
            </a:r>
            <a:r>
              <a:rPr sz="2800" spc="-310" dirty="0"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Pensad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poder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elegir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 una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suerte,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carga.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800" spc="-5" dirty="0">
                <a:latin typeface="Segoe UI Symbol"/>
                <a:cs typeface="Segoe UI Symbol"/>
              </a:rPr>
              <a:t>✔</a:t>
            </a:r>
            <a:r>
              <a:rPr sz="2800" spc="-310" dirty="0">
                <a:latin typeface="Segoe UI Symbol"/>
                <a:cs typeface="Segoe UI Symbo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legir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supone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renu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Todo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 se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puede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1132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Consideraciones</a:t>
            </a:r>
            <a:r>
              <a:rPr u="none" spc="-100" dirty="0"/>
              <a:t> </a:t>
            </a:r>
            <a:r>
              <a:rPr u="none" dirty="0"/>
              <a:t>finales</a:t>
            </a:r>
          </a:p>
        </p:txBody>
      </p:sp>
      <p:sp>
        <p:nvSpPr>
          <p:cNvPr id="8" name="object 8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5851" y="2643632"/>
            <a:ext cx="2900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Trebuchet MS"/>
                <a:cs typeface="Trebuchet MS"/>
              </a:rPr>
              <a:t>¡</a:t>
            </a:r>
            <a:r>
              <a:rPr sz="3200" b="1" spc="-5" dirty="0">
                <a:solidFill>
                  <a:srgbClr val="001F5F"/>
                </a:solidFill>
                <a:latin typeface="Trebuchet MS"/>
                <a:cs typeface="Trebuchet MS"/>
              </a:rPr>
              <a:t>Mucha</a:t>
            </a:r>
            <a:r>
              <a:rPr sz="3200" b="1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rebuchet MS"/>
                <a:cs typeface="Trebuchet MS"/>
              </a:rPr>
              <a:t>Suerte</a:t>
            </a:r>
            <a:r>
              <a:rPr sz="3200" spc="-5" dirty="0">
                <a:solidFill>
                  <a:srgbClr val="001F5F"/>
                </a:solidFill>
                <a:latin typeface="Trebuchet MS"/>
                <a:cs typeface="Trebuchet MS"/>
              </a:rPr>
              <a:t>!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10"/>
              </a:spcBef>
            </a:pPr>
            <a:r>
              <a:rPr dirty="0">
                <a:hlinkClick r:id="rId3"/>
              </a:rPr>
              <a:t>Contacta</a:t>
            </a:r>
            <a:r>
              <a:rPr spc="-75" dirty="0">
                <a:hlinkClick r:id="rId3"/>
              </a:rPr>
              <a:t> </a:t>
            </a:r>
            <a:r>
              <a:rPr spc="5" dirty="0">
                <a:hlinkClick r:id="rId3"/>
              </a:rPr>
              <a:t>con</a:t>
            </a:r>
            <a:r>
              <a:rPr spc="-40" dirty="0">
                <a:hlinkClick r:id="rId3"/>
              </a:rPr>
              <a:t> </a:t>
            </a:r>
            <a:r>
              <a:rPr dirty="0">
                <a:hlinkClick r:id="rId3"/>
              </a:rPr>
              <a:t>nosotros</a:t>
            </a:r>
            <a:r>
              <a:rPr spc="-60" dirty="0">
                <a:hlinkClick r:id="rId3"/>
              </a:rPr>
              <a:t> </a:t>
            </a:r>
            <a:r>
              <a:rPr spc="5" dirty="0">
                <a:hlinkClick r:id="rId3"/>
              </a:rPr>
              <a:t>para</a:t>
            </a:r>
            <a:r>
              <a:rPr spc="-55" dirty="0">
                <a:hlinkClick r:id="rId3"/>
              </a:rPr>
              <a:t> </a:t>
            </a:r>
            <a:r>
              <a:rPr spc="5" dirty="0">
                <a:hlinkClick r:id="rId3"/>
              </a:rPr>
              <a:t>dudas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287" y="991616"/>
            <a:ext cx="117475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5" dirty="0">
                <a:solidFill>
                  <a:srgbClr val="001F5F"/>
                </a:solidFill>
                <a:latin typeface="Calibri"/>
                <a:cs typeface="Calibri"/>
              </a:rPr>
              <a:t>NOVEDAD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522" y="245491"/>
            <a:ext cx="404749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Horario</a:t>
            </a:r>
            <a:r>
              <a:rPr sz="3000" b="1" spc="-8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de</a:t>
            </a:r>
            <a:r>
              <a:rPr sz="3000" b="1" spc="-5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las</a:t>
            </a:r>
            <a:r>
              <a:rPr sz="3000" b="1" spc="-55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Pruebas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06879" y="1115567"/>
            <a:ext cx="7260590" cy="4739640"/>
            <a:chOff x="1706879" y="1115567"/>
            <a:chExt cx="7260590" cy="47396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1124711"/>
              <a:ext cx="7242048" cy="4721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11451" y="1120139"/>
              <a:ext cx="7251700" cy="4730750"/>
            </a:xfrm>
            <a:custGeom>
              <a:avLst/>
              <a:gdLst/>
              <a:ahLst/>
              <a:cxnLst/>
              <a:rect l="l" t="t" r="r" b="b"/>
              <a:pathLst>
                <a:path w="7251700" h="4730750">
                  <a:moveTo>
                    <a:pt x="0" y="4730496"/>
                  </a:moveTo>
                  <a:lnTo>
                    <a:pt x="7251192" y="4730496"/>
                  </a:lnTo>
                  <a:lnTo>
                    <a:pt x="7251192" y="0"/>
                  </a:lnTo>
                  <a:lnTo>
                    <a:pt x="0" y="0"/>
                  </a:lnTo>
                  <a:lnTo>
                    <a:pt x="0" y="47304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/>
              <a:t>La</a:t>
            </a:r>
            <a:r>
              <a:rPr spc="-20" dirty="0"/>
              <a:t> </a:t>
            </a:r>
            <a:r>
              <a:rPr spc="-5" dirty="0"/>
              <a:t>estructura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dirty="0"/>
              <a:t>cada</a:t>
            </a:r>
            <a:r>
              <a:rPr spc="-25" dirty="0"/>
              <a:t> </a:t>
            </a:r>
            <a:r>
              <a:rPr spc="-5" dirty="0"/>
              <a:t>ejercicio</a:t>
            </a:r>
            <a:r>
              <a:rPr spc="-30" dirty="0"/>
              <a:t> </a:t>
            </a:r>
            <a:r>
              <a:rPr dirty="0"/>
              <a:t>constará</a:t>
            </a:r>
            <a:r>
              <a:rPr spc="-40" dirty="0"/>
              <a:t> </a:t>
            </a:r>
            <a:r>
              <a:rPr spc="-5" dirty="0"/>
              <a:t>de:</a:t>
            </a:r>
          </a:p>
          <a:p>
            <a:pPr marL="25400">
              <a:lnSpc>
                <a:spcPct val="100000"/>
              </a:lnSpc>
              <a:spcBef>
                <a:spcPts val="15"/>
              </a:spcBef>
            </a:pPr>
            <a:endParaRPr sz="2050"/>
          </a:p>
          <a:p>
            <a:pPr marL="1124585" indent="-351155">
              <a:lnSpc>
                <a:spcPct val="100000"/>
              </a:lnSpc>
              <a:buClr>
                <a:srgbClr val="000000"/>
              </a:buClr>
              <a:buSzPct val="90000"/>
              <a:buFont typeface="Segoe UI Symbol"/>
              <a:buChar char="✓"/>
              <a:tabLst>
                <a:tab pos="1124585" algn="l"/>
                <a:tab pos="1125220" algn="l"/>
              </a:tabLst>
            </a:pPr>
            <a:r>
              <a:rPr dirty="0"/>
              <a:t>mínimo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5" dirty="0"/>
              <a:t>dos</a:t>
            </a:r>
            <a:r>
              <a:rPr spc="-15" dirty="0"/>
              <a:t> </a:t>
            </a:r>
            <a:r>
              <a:rPr dirty="0"/>
              <a:t>y un</a:t>
            </a:r>
            <a:r>
              <a:rPr spc="-20" dirty="0"/>
              <a:t> </a:t>
            </a:r>
            <a:r>
              <a:rPr dirty="0"/>
              <a:t>máximo</a:t>
            </a:r>
            <a:r>
              <a:rPr spc="-35" dirty="0"/>
              <a:t> </a:t>
            </a:r>
            <a:r>
              <a:rPr dirty="0"/>
              <a:t>de</a:t>
            </a:r>
            <a:r>
              <a:rPr spc="-5" dirty="0"/>
              <a:t> quince</a:t>
            </a:r>
            <a:r>
              <a:rPr spc="-35" dirty="0"/>
              <a:t> </a:t>
            </a:r>
            <a:r>
              <a:rPr spc="-5" dirty="0"/>
              <a:t>preguntas.</a:t>
            </a:r>
          </a:p>
          <a:p>
            <a:pPr marL="1124585" indent="-35115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0000"/>
              <a:buFont typeface="Segoe UI Symbol"/>
              <a:buChar char="✓"/>
              <a:tabLst>
                <a:tab pos="1124585" algn="l"/>
                <a:tab pos="1125220" algn="l"/>
              </a:tabLst>
            </a:pPr>
            <a:r>
              <a:rPr spc="-5" dirty="0"/>
              <a:t>Se</a:t>
            </a:r>
            <a:r>
              <a:rPr spc="-10" dirty="0"/>
              <a:t> </a:t>
            </a:r>
            <a:r>
              <a:rPr dirty="0"/>
              <a:t>facilita</a:t>
            </a:r>
            <a:r>
              <a:rPr spc="-4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elección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5" dirty="0"/>
              <a:t> preguntas</a:t>
            </a:r>
          </a:p>
          <a:p>
            <a:pPr marL="1409700" lvl="1" indent="-343535">
              <a:lnSpc>
                <a:spcPct val="100000"/>
              </a:lnSpc>
              <a:buClr>
                <a:srgbClr val="000000"/>
              </a:buClr>
              <a:buSzPct val="90000"/>
              <a:buFont typeface="Arial"/>
              <a:buChar char="■"/>
              <a:tabLst>
                <a:tab pos="1409065" algn="l"/>
                <a:tab pos="14103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IMPORTANTE:</a:t>
            </a:r>
            <a:r>
              <a:rPr sz="2000" spc="-10" dirty="0">
                <a:solidFill>
                  <a:srgbClr val="0096A7"/>
                </a:solid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consultar</a:t>
            </a:r>
            <a:r>
              <a:rPr sz="2000" u="heavy" spc="-4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los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modelos</a:t>
            </a:r>
            <a:r>
              <a:rPr sz="2000" u="heavy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de</a:t>
            </a:r>
            <a:r>
              <a:rPr sz="2000" u="heavy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2000" u="heavy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rebuchet MS"/>
                <a:cs typeface="Trebuchet MS"/>
                <a:hlinkClick r:id="rId2"/>
              </a:rPr>
              <a:t>examen.</a:t>
            </a:r>
            <a:endParaRPr sz="2000">
              <a:latin typeface="Trebuchet MS"/>
              <a:cs typeface="Trebuchet MS"/>
            </a:endParaRPr>
          </a:p>
          <a:p>
            <a:pPr marL="1124585" indent="-351155">
              <a:lnSpc>
                <a:spcPct val="100000"/>
              </a:lnSpc>
              <a:buClr>
                <a:srgbClr val="000000"/>
              </a:buClr>
              <a:buSzPct val="90000"/>
              <a:buFont typeface="Segoe UI Symbol"/>
              <a:buChar char="✓"/>
              <a:tabLst>
                <a:tab pos="1124585" algn="l"/>
                <a:tab pos="1125220" algn="l"/>
              </a:tabLst>
            </a:pPr>
            <a:r>
              <a:rPr spc="-5" dirty="0"/>
              <a:t>duración</a:t>
            </a:r>
            <a:r>
              <a:rPr spc="-40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spc="-5" dirty="0"/>
              <a:t>noventa</a:t>
            </a:r>
            <a:r>
              <a:rPr spc="-35" dirty="0"/>
              <a:t> </a:t>
            </a:r>
            <a:r>
              <a:rPr spc="-5" dirty="0"/>
              <a:t>minutos</a:t>
            </a:r>
          </a:p>
          <a:p>
            <a:pPr marL="1124585" indent="-351155">
              <a:lnSpc>
                <a:spcPct val="100000"/>
              </a:lnSpc>
              <a:buClr>
                <a:srgbClr val="000000"/>
              </a:buClr>
              <a:buSzPct val="90000"/>
              <a:buFont typeface="Segoe UI Symbol"/>
              <a:buChar char="✓"/>
              <a:tabLst>
                <a:tab pos="1124585" algn="l"/>
                <a:tab pos="1125220" algn="l"/>
              </a:tabLst>
            </a:pPr>
            <a:r>
              <a:rPr spc="-5" dirty="0"/>
              <a:t>descanso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dirty="0"/>
              <a:t>sesenta</a:t>
            </a:r>
            <a:r>
              <a:rPr spc="-25" dirty="0"/>
              <a:t> </a:t>
            </a:r>
            <a:r>
              <a:rPr spc="-5" dirty="0"/>
              <a:t>minutos</a:t>
            </a:r>
            <a:r>
              <a:rPr spc="-35" dirty="0"/>
              <a:t> </a:t>
            </a:r>
            <a:r>
              <a:rPr spc="-5" dirty="0"/>
              <a:t>entre</a:t>
            </a:r>
            <a:r>
              <a:rPr spc="-25" dirty="0"/>
              <a:t> </a:t>
            </a:r>
            <a:r>
              <a:rPr spc="-5" dirty="0"/>
              <a:t>uno</a:t>
            </a:r>
            <a:r>
              <a:rPr spc="-10" dirty="0"/>
              <a:t> 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otro.</a:t>
            </a: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endParaRPr sz="2050"/>
          </a:p>
          <a:p>
            <a:pPr marL="38100">
              <a:lnSpc>
                <a:spcPct val="100000"/>
              </a:lnSpc>
            </a:pPr>
            <a:r>
              <a:rPr spc="-5" dirty="0"/>
              <a:t>Cada</a:t>
            </a:r>
            <a:r>
              <a:rPr spc="-10" dirty="0"/>
              <a:t> </a:t>
            </a:r>
            <a:r>
              <a:rPr spc="-5" dirty="0"/>
              <a:t>ejercicio</a:t>
            </a:r>
            <a:r>
              <a:rPr spc="-20" dirty="0"/>
              <a:t> </a:t>
            </a:r>
            <a:r>
              <a:rPr dirty="0"/>
              <a:t>se</a:t>
            </a:r>
            <a:r>
              <a:rPr spc="-15" dirty="0"/>
              <a:t> </a:t>
            </a:r>
            <a:r>
              <a:rPr spc="-5" dirty="0"/>
              <a:t>puntuará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dirty="0"/>
              <a:t>0</a:t>
            </a:r>
            <a:r>
              <a:rPr spc="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5" dirty="0"/>
              <a:t>10,</a:t>
            </a:r>
            <a:r>
              <a:rPr spc="-10" dirty="0"/>
              <a:t> </a:t>
            </a:r>
            <a:r>
              <a:rPr dirty="0"/>
              <a:t>con</a:t>
            </a:r>
            <a:r>
              <a:rPr spc="-25" dirty="0"/>
              <a:t> </a:t>
            </a:r>
            <a:r>
              <a:rPr spc="-5" dirty="0"/>
              <a:t>múltiplos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0,25.</a:t>
            </a: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endParaRPr sz="2050"/>
          </a:p>
          <a:p>
            <a:pPr marL="38100" marR="5080">
              <a:lnSpc>
                <a:spcPct val="100000"/>
              </a:lnSpc>
              <a:tabLst>
                <a:tab pos="470534" algn="l"/>
                <a:tab pos="1946275" algn="l"/>
                <a:tab pos="2805430" algn="l"/>
                <a:tab pos="3215640" algn="l"/>
                <a:tab pos="4251960" algn="l"/>
                <a:tab pos="5447030" algn="l"/>
                <a:tab pos="6314440" algn="l"/>
              </a:tabLst>
            </a:pPr>
            <a:r>
              <a:rPr spc="5" dirty="0"/>
              <a:t>L</a:t>
            </a:r>
            <a:r>
              <a:rPr dirty="0"/>
              <a:t>a	</a:t>
            </a:r>
            <a:r>
              <a:rPr spc="-5" dirty="0"/>
              <a:t>c</a:t>
            </a:r>
            <a:r>
              <a:rPr spc="5" dirty="0"/>
              <a:t>a</a:t>
            </a:r>
            <a:r>
              <a:rPr spc="-20" dirty="0"/>
              <a:t>l</a:t>
            </a:r>
            <a:r>
              <a:rPr spc="-5" dirty="0"/>
              <a:t>i</a:t>
            </a:r>
            <a:r>
              <a:rPr spc="5" dirty="0"/>
              <a:t>f</a:t>
            </a:r>
            <a:r>
              <a:rPr spc="-10" dirty="0"/>
              <a:t>i</a:t>
            </a:r>
            <a:r>
              <a:rPr spc="-5" dirty="0"/>
              <a:t>cac</a:t>
            </a:r>
            <a:r>
              <a:rPr spc="-10" dirty="0"/>
              <a:t>i</a:t>
            </a:r>
            <a:r>
              <a:rPr dirty="0"/>
              <a:t>ón	glo</a:t>
            </a:r>
            <a:r>
              <a:rPr spc="-10" dirty="0"/>
              <a:t>b</a:t>
            </a:r>
            <a:r>
              <a:rPr spc="-5" dirty="0"/>
              <a:t>a</a:t>
            </a:r>
            <a:r>
              <a:rPr dirty="0"/>
              <a:t>l	</a:t>
            </a:r>
            <a:r>
              <a:rPr spc="-10" dirty="0"/>
              <a:t>s</a:t>
            </a:r>
            <a:r>
              <a:rPr dirty="0"/>
              <a:t>e	obtie</a:t>
            </a:r>
            <a:r>
              <a:rPr spc="-10" dirty="0"/>
              <a:t>n</a:t>
            </a:r>
            <a:r>
              <a:rPr dirty="0"/>
              <a:t>e	</a:t>
            </a:r>
            <a:r>
              <a:rPr spc="-5" dirty="0"/>
              <a:t>h</a:t>
            </a:r>
            <a:r>
              <a:rPr spc="-15" dirty="0"/>
              <a:t>a</a:t>
            </a:r>
            <a:r>
              <a:rPr spc="-5" dirty="0"/>
              <a:t>c</a:t>
            </a:r>
            <a:r>
              <a:rPr spc="5" dirty="0"/>
              <a:t>i</a:t>
            </a:r>
            <a:r>
              <a:rPr spc="-15" dirty="0"/>
              <a:t>e</a:t>
            </a:r>
            <a:r>
              <a:rPr spc="-5" dirty="0"/>
              <a:t>nd</a:t>
            </a:r>
            <a:r>
              <a:rPr dirty="0"/>
              <a:t>o	</a:t>
            </a:r>
            <a:r>
              <a:rPr spc="5" dirty="0"/>
              <a:t>m</a:t>
            </a:r>
            <a:r>
              <a:rPr spc="-15" dirty="0"/>
              <a:t>e</a:t>
            </a:r>
            <a:r>
              <a:rPr spc="-5" dirty="0"/>
              <a:t>di</a:t>
            </a:r>
            <a:r>
              <a:rPr dirty="0"/>
              <a:t>a	</a:t>
            </a:r>
            <a:r>
              <a:rPr spc="-10" dirty="0"/>
              <a:t>a</a:t>
            </a:r>
            <a:r>
              <a:rPr dirty="0"/>
              <a:t>ritmét</a:t>
            </a:r>
            <a:r>
              <a:rPr spc="-15" dirty="0"/>
              <a:t>i</a:t>
            </a:r>
            <a:r>
              <a:rPr spc="-10" dirty="0"/>
              <a:t>c</a:t>
            </a:r>
            <a:r>
              <a:rPr dirty="0"/>
              <a:t>a  </a:t>
            </a:r>
            <a:r>
              <a:rPr spc="-5" dirty="0"/>
              <a:t>entre</a:t>
            </a:r>
            <a:r>
              <a:rPr spc="-35" dirty="0"/>
              <a:t> </a:t>
            </a:r>
            <a:r>
              <a:rPr dirty="0"/>
              <a:t>los</a:t>
            </a:r>
            <a:r>
              <a:rPr spc="-10" dirty="0"/>
              <a:t> </a:t>
            </a:r>
            <a:r>
              <a:rPr dirty="0"/>
              <a:t>4 </a:t>
            </a:r>
            <a:r>
              <a:rPr spc="-5" dirty="0"/>
              <a:t>ejercicios</a:t>
            </a:r>
            <a:r>
              <a:rPr spc="-25" dirty="0"/>
              <a:t> </a:t>
            </a:r>
            <a:r>
              <a:rPr dirty="0"/>
              <a:t>(mínimo</a:t>
            </a:r>
            <a:r>
              <a:rPr spc="-20" dirty="0"/>
              <a:t> </a:t>
            </a:r>
            <a:r>
              <a:rPr dirty="0"/>
              <a:t>4 </a:t>
            </a:r>
            <a:r>
              <a:rPr spc="-5" dirty="0"/>
              <a:t>puntos).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23862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80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dirty="0"/>
              <a:t>Prueba</a:t>
            </a:r>
          </a:p>
        </p:txBody>
      </p:sp>
      <p:sp>
        <p:nvSpPr>
          <p:cNvPr id="6" name="object 6"/>
          <p:cNvSpPr/>
          <p:nvPr/>
        </p:nvSpPr>
        <p:spPr>
          <a:xfrm>
            <a:off x="12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22960"/>
            <a:ext cx="9144000" cy="5229225"/>
            <a:chOff x="0" y="822960"/>
            <a:chExt cx="9144000" cy="5229225"/>
          </a:xfrm>
        </p:grpSpPr>
        <p:sp>
          <p:nvSpPr>
            <p:cNvPr id="3" name="object 3"/>
            <p:cNvSpPr/>
            <p:nvPr/>
          </p:nvSpPr>
          <p:spPr>
            <a:xfrm>
              <a:off x="12954" y="822959"/>
              <a:ext cx="9131300" cy="5229225"/>
            </a:xfrm>
            <a:custGeom>
              <a:avLst/>
              <a:gdLst/>
              <a:ahLst/>
              <a:cxnLst/>
              <a:rect l="l" t="t" r="r" b="b"/>
              <a:pathLst>
                <a:path w="9131300" h="5229225">
                  <a:moveTo>
                    <a:pt x="9131033" y="5202948"/>
                  </a:moveTo>
                  <a:lnTo>
                    <a:pt x="0" y="5202948"/>
                  </a:lnTo>
                  <a:lnTo>
                    <a:pt x="0" y="5228844"/>
                  </a:lnTo>
                  <a:lnTo>
                    <a:pt x="9131033" y="5228844"/>
                  </a:lnTo>
                  <a:lnTo>
                    <a:pt x="9131033" y="5202948"/>
                  </a:lnTo>
                  <a:close/>
                </a:path>
                <a:path w="9131300" h="5229225">
                  <a:moveTo>
                    <a:pt x="9131033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9131033" y="25908"/>
                  </a:lnTo>
                  <a:lnTo>
                    <a:pt x="9131033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5177"/>
              <a:ext cx="9055607" cy="51864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245491"/>
            <a:ext cx="4145279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Cuadernillo</a:t>
            </a:r>
            <a:r>
              <a:rPr u="none" spc="-85" dirty="0"/>
              <a:t> </a:t>
            </a:r>
            <a:r>
              <a:rPr u="none" spc="5" dirty="0"/>
              <a:t>de</a:t>
            </a:r>
            <a:r>
              <a:rPr u="none" spc="-60" dirty="0"/>
              <a:t> </a:t>
            </a:r>
            <a:r>
              <a:rPr u="none" spc="5" dirty="0"/>
              <a:t>examen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3483</Words>
  <Application>Microsoft Office PowerPoint</Application>
  <PresentationFormat>Presentación en pantalla (4:3)</PresentationFormat>
  <Paragraphs>499</Paragraphs>
  <Slides>67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9" baseType="lpstr">
      <vt:lpstr>Arial</vt:lpstr>
      <vt:lpstr>Book Antiqua</vt:lpstr>
      <vt:lpstr>Calibri</vt:lpstr>
      <vt:lpstr>Century Gothic</vt:lpstr>
      <vt:lpstr>Courier New</vt:lpstr>
      <vt:lpstr>Gill Sans MT</vt:lpstr>
      <vt:lpstr>inherit</vt:lpstr>
      <vt:lpstr>Segoe UI Symbol</vt:lpstr>
      <vt:lpstr>Times New Roman</vt:lpstr>
      <vt:lpstr>Trebuchet MS</vt:lpstr>
      <vt:lpstr>Wingdings</vt:lpstr>
      <vt:lpstr>Office Theme</vt:lpstr>
      <vt:lpstr>Presentación de PowerPoint</vt:lpstr>
      <vt:lpstr>Programa</vt:lpstr>
      <vt:lpstr>Fechas realización de la EvAU</vt:lpstr>
      <vt:lpstr>Estructura de la Prueba</vt:lpstr>
      <vt:lpstr>Estructura de la Prueba</vt:lpstr>
      <vt:lpstr>Estructura de la Prueba</vt:lpstr>
      <vt:lpstr>Presentación de PowerPoint</vt:lpstr>
      <vt:lpstr>Estructura de la Prueba</vt:lpstr>
      <vt:lpstr>Cuadernillo de examen</vt:lpstr>
      <vt:lpstr>Espacio que se puede  usar como borrador</vt:lpstr>
      <vt:lpstr>Cuadernillo de examen</vt:lpstr>
      <vt:lpstr>Calificación de la prueba de acceso Universidad</vt:lpstr>
      <vt:lpstr>¿Qué nota necesito para aprobar?</vt:lpstr>
      <vt:lpstr>Nota de admisión – Fase voluntaria</vt:lpstr>
      <vt:lpstr>Nota de admisión – Fase voluntaria</vt:lpstr>
      <vt:lpstr>Presentación de PowerPoint</vt:lpstr>
      <vt:lpstr>Ejemplo: CONSULTA EN LA WEB</vt:lpstr>
      <vt:lpstr>Nota de admisión: Fase voluntaria</vt:lpstr>
      <vt:lpstr>Estructura de la Prueba</vt:lpstr>
      <vt:lpstr>Ejemplo: CONSULTA LA WEB</vt:lpstr>
      <vt:lpstr>Publicación y entrega de calificaciones</vt:lpstr>
      <vt:lpstr>Consulta de calificaciones</vt:lpstr>
      <vt:lpstr>App de Calificaciones</vt:lpstr>
      <vt:lpstr>Proceso de revisión</vt:lpstr>
      <vt:lpstr>Proceso de revisión</vt:lpstr>
      <vt:lpstr>Proceso de revisión</vt:lpstr>
      <vt:lpstr>Importes de la matrícula</vt:lpstr>
      <vt:lpstr>  Otras informaciones </vt:lpstr>
      <vt:lpstr>Proceso de Admisión en la Universidad</vt:lpstr>
      <vt:lpstr>Proceso de Admisión en la Universidad</vt:lpstr>
      <vt:lpstr>Proceso de Admisión en la Universidad</vt:lpstr>
      <vt:lpstr>Proceso de Admisión en la Universidad</vt:lpstr>
      <vt:lpstr>Proceso de Admisión en la Universidad</vt:lpstr>
      <vt:lpstr>Estructura de la Enseñanza Universitaria</vt:lpstr>
      <vt:lpstr>Presentación de PowerPoint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Estructura de la Enseñanza Universitaria</vt:lpstr>
      <vt:lpstr>Becas: CONSULTA LA WEB</vt:lpstr>
      <vt:lpstr>Becas</vt:lpstr>
      <vt:lpstr>Becas</vt:lpstr>
      <vt:lpstr>Becas</vt:lpstr>
      <vt:lpstr>Vida Universitaria</vt:lpstr>
      <vt:lpstr>Vida Universitaria</vt:lpstr>
      <vt:lpstr>Vida Universitaria</vt:lpstr>
      <vt:lpstr>Vida Universitaria</vt:lpstr>
      <vt:lpstr>Consejos para superar la EvAU</vt:lpstr>
      <vt:lpstr>Consejos para superar la EvAU</vt:lpstr>
      <vt:lpstr>Consejos para superar la EvAU</vt:lpstr>
      <vt:lpstr>Consejos para superar la EvAU</vt:lpstr>
      <vt:lpstr>Consejos para superar la EvAU</vt:lpstr>
      <vt:lpstr>Consejos para superar la EvAU</vt:lpstr>
      <vt:lpstr>Consejos para superar la EvAU</vt:lpstr>
      <vt:lpstr>Consideraciones finales</vt:lpstr>
      <vt:lpstr>Consideraciones finales</vt:lpstr>
      <vt:lpstr>Consideraciones finales</vt:lpstr>
      <vt:lpstr>Consideraciones finales</vt:lpstr>
      <vt:lpstr>Contacta con nosotros para dudas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Gamez Sanz</dc:creator>
  <cp:lastModifiedBy>Beatriz González-Barcia Horcajada</cp:lastModifiedBy>
  <cp:revision>1</cp:revision>
  <dcterms:created xsi:type="dcterms:W3CDTF">2021-05-05T08:46:36Z</dcterms:created>
  <dcterms:modified xsi:type="dcterms:W3CDTF">2021-05-07T11:46:25Z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2021-05-05T00:00:00Z</vt:filetime>
  </property>
</Properties>
</file>